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18.png"/><Relationship Id="rId4" Type="http://schemas.openxmlformats.org/officeDocument/2006/relationships/image" Target="../media/image5.jpeg"/><Relationship Id="rId5" Type="http://schemas.openxmlformats.org/officeDocument/2006/relationships/image" Target="../media/image1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38.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5.png"/><Relationship Id="rId4" Type="http://schemas.openxmlformats.org/officeDocument/2006/relationships/image" Target="../media/image5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26.png"/><Relationship Id="rId7" Type="http://schemas.openxmlformats.org/officeDocument/2006/relationships/image" Target="../media/image5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henning.westerholt@1und1.de?subject="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ason.penton@smilecoms.com"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jpeg"/><Relationship Id="rId4"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8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2.png"/><Relationship Id="rId3" Type="http://schemas.openxmlformats.org/officeDocument/2006/relationships/image" Target="../media/image83.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8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85.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g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3.jpe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707429" y="330200"/>
            <a:ext cx="11699430" cy="3216325"/>
          </a:xfrm>
          <a:prstGeom prst="rect">
            <a:avLst/>
          </a:prstGeom>
        </p:spPr>
        <p:txBody>
          <a:bodyPr/>
          <a:lstStyle>
            <a:lvl1pPr defTabSz="391414">
              <a:defRPr sz="5360"/>
            </a:lvl1pPr>
          </a:lstStyle>
          <a:p>
            <a:pPr/>
            <a:r>
              <a:t>Longitudinal Analysis of Collaboration Graphs of Forked Open Source Software Development Projects</a:t>
            </a:r>
          </a:p>
        </p:txBody>
      </p:sp>
      <p:pic>
        <p:nvPicPr>
          <p:cNvPr id="120" name="Screen Shot 2016-02-05 at 12.26.47 PM.png"/>
          <p:cNvPicPr>
            <a:picLocks noChangeAspect="1"/>
          </p:cNvPicPr>
          <p:nvPr/>
        </p:nvPicPr>
        <p:blipFill>
          <a:blip r:embed="rId2">
            <a:extLst/>
          </a:blip>
          <a:stretch>
            <a:fillRect/>
          </a:stretch>
        </p:blipFill>
        <p:spPr>
          <a:xfrm>
            <a:off x="3639772" y="3986808"/>
            <a:ext cx="5725256" cy="1230909"/>
          </a:xfrm>
          <a:prstGeom prst="rect">
            <a:avLst/>
          </a:prstGeom>
          <a:ln w="12700">
            <a:miter lim="400000"/>
          </a:ln>
        </p:spPr>
      </p:pic>
      <p:pic>
        <p:nvPicPr>
          <p:cNvPr id="121" name="Screenshot from 2017-03-06 15:09:19.jpg"/>
          <p:cNvPicPr>
            <a:picLocks noChangeAspect="1"/>
          </p:cNvPicPr>
          <p:nvPr/>
        </p:nvPicPr>
        <p:blipFill>
          <a:blip r:embed="rId3">
            <a:extLst/>
          </a:blip>
          <a:srcRect l="0" t="0" r="0" b="0"/>
          <a:stretch>
            <a:fillRect/>
          </a:stretch>
        </p:blipFill>
        <p:spPr>
          <a:xfrm>
            <a:off x="3253501" y="5594933"/>
            <a:ext cx="6497797" cy="234936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Shape 176"/>
          <p:cNvSpPr/>
          <p:nvPr>
            <p:ph type="title"/>
          </p:nvPr>
        </p:nvSpPr>
        <p:spPr>
          <a:prstGeom prst="rect">
            <a:avLst/>
          </a:prstGeom>
        </p:spPr>
        <p:txBody>
          <a:bodyPr/>
          <a:lstStyle>
            <a:lvl1pPr defTabSz="514095">
              <a:defRPr sz="7480"/>
            </a:lvl1pPr>
          </a:lstStyle>
          <a:p>
            <a:pPr/>
            <a:r>
              <a:t>Social Health is Important</a:t>
            </a:r>
          </a:p>
        </p:txBody>
      </p:sp>
      <p:sp>
        <p:nvSpPr>
          <p:cNvPr id="177" name="Shape 177"/>
          <p:cNvSpPr/>
          <p:nvPr>
            <p:ph type="body" idx="1"/>
          </p:nvPr>
        </p:nvSpPr>
        <p:spPr>
          <a:xfrm>
            <a:off x="965200" y="2387600"/>
            <a:ext cx="10094417" cy="6286500"/>
          </a:xfrm>
          <a:prstGeom prst="rect">
            <a:avLst/>
          </a:prstGeom>
        </p:spPr>
        <p:txBody>
          <a:bodyPr/>
          <a:lstStyle/>
          <a:p>
            <a:pPr marL="0" indent="0" defTabSz="531622">
              <a:spcBef>
                <a:spcPts val="2900"/>
              </a:spcBef>
              <a:buSzTx/>
              <a:buNone/>
              <a:defRPr sz="2548"/>
            </a:pPr>
            <a:r>
              <a:t>It’d be great if we could predict </a:t>
            </a:r>
          </a:p>
          <a:p>
            <a:pPr marL="314607" indent="-314607" defTabSz="531622">
              <a:spcBef>
                <a:spcPts val="2900"/>
              </a:spcBef>
              <a:defRPr sz="2548"/>
            </a:pPr>
            <a:r>
              <a:t>Whether our community is likely to fork? or </a:t>
            </a:r>
          </a:p>
          <a:p>
            <a:pPr marL="314607" indent="-314607" defTabSz="531622">
              <a:spcBef>
                <a:spcPts val="2900"/>
              </a:spcBef>
              <a:defRPr sz="2548"/>
            </a:pPr>
            <a:r>
              <a:t>When they are likely to fork? </a:t>
            </a:r>
          </a:p>
          <a:p>
            <a:pPr marL="314607" indent="-314607" defTabSz="531622">
              <a:spcBef>
                <a:spcPts val="2900"/>
              </a:spcBef>
              <a:defRPr sz="2548"/>
            </a:pPr>
            <a:r>
              <a:t>So that we can design some sort of intervention, Or, </a:t>
            </a:r>
          </a:p>
          <a:p>
            <a:pPr marL="314607" indent="-314607" defTabSz="531622">
              <a:spcBef>
                <a:spcPts val="2900"/>
              </a:spcBef>
              <a:defRPr sz="2548"/>
            </a:pPr>
            <a:r>
              <a:t>If you are an industry person, or even an individual contributor, to give you an objective external view of whether this is a community you want to get involved in, or whether you don’t, because getting involved, or using a software requires a level of investment. </a:t>
            </a:r>
          </a:p>
          <a:p>
            <a:pPr marL="0" indent="0" defTabSz="531622">
              <a:spcBef>
                <a:spcPts val="2900"/>
              </a:spcBef>
              <a:buSzTx/>
              <a:buNone/>
              <a:defRPr sz="2548"/>
            </a:pPr>
            <a:r>
              <a:t>For all these reasons, and for all these stake-holders, understanding the social health, and social health evolution of projects is really important.</a:t>
            </a:r>
          </a:p>
        </p:txBody>
      </p:sp>
      <p:sp>
        <p:nvSpPr>
          <p:cNvPr id="178" name="Shape 178"/>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Related Work</a:t>
            </a:r>
          </a:p>
        </p:txBody>
      </p:sp>
      <p:sp>
        <p:nvSpPr>
          <p:cNvPr id="181" name="Shape 18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Shape 182"/>
          <p:cNvSpPr/>
          <p:nvPr/>
        </p:nvSpPr>
        <p:spPr>
          <a:xfrm>
            <a:off x="2088864" y="8316760"/>
            <a:ext cx="8166672"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pPr>
            <a:r>
              <a:t>Gap: </a:t>
            </a:r>
            <a:r>
              <a:rPr b="1">
                <a:latin typeface="Helvetica"/>
                <a:ea typeface="Helvetica"/>
                <a:cs typeface="Helvetica"/>
                <a:sym typeface="Helvetica"/>
              </a:rPr>
              <a:t>Run-up to forks</a:t>
            </a:r>
            <a:r>
              <a:t> seldom studied</a:t>
            </a:r>
          </a:p>
        </p:txBody>
      </p:sp>
      <p:graphicFrame>
        <p:nvGraphicFramePr>
          <p:cNvPr id="183" name="Table 183"/>
          <p:cNvGraphicFramePr/>
          <p:nvPr/>
        </p:nvGraphicFramePr>
        <p:xfrm>
          <a:off x="1060450" y="2527300"/>
          <a:ext cx="5334000" cy="5715000"/>
        </p:xfrm>
        <a:graphic xmlns:a="http://schemas.openxmlformats.org/drawingml/2006/main">
          <a:graphicData uri="http://schemas.openxmlformats.org/drawingml/2006/table">
            <a:tbl>
              <a:tblPr firstCol="0" firstRow="1" lastCol="0" lastRow="0" bandCol="0" bandRow="0" rtl="0">
                <a:tableStyleId>{2708684C-4D16-4618-839F-0558EEFCDFE6}</a:tableStyleId>
              </a:tblPr>
              <a:tblGrid>
                <a:gridCol w="6171158"/>
                <a:gridCol w="4052341"/>
              </a:tblGrid>
              <a:tr h="582930">
                <a:tc>
                  <a:txBody>
                    <a:bodyPr/>
                    <a:lstStyle/>
                    <a:p>
                      <a:pPr>
                        <a:spcBef>
                          <a:spcPts val="3200"/>
                        </a:spcBef>
                        <a:defRPr b="0"/>
                      </a:pPr>
                      <a:r>
                        <a:rPr b="1" sz="2800">
                          <a:sym typeface="Helvetica"/>
                        </a:rPr>
                        <a:t>What we can know about FOSS</a:t>
                      </a:r>
                    </a:p>
                  </a:txBody>
                  <a:tcPr marL="50800" marR="50800" marT="50800" marB="50800" anchor="ctr" anchorCtr="0" horzOverflow="overflow">
                    <a:lnL w="12700">
                      <a:miter lim="400000"/>
                    </a:lnL>
                  </a:tcPr>
                </a:tc>
                <a:tc>
                  <a:txBody>
                    <a:bodyPr/>
                    <a:lstStyle/>
                    <a:p>
                      <a:pPr>
                        <a:spcBef>
                          <a:spcPts val="3200"/>
                        </a:spcBef>
                        <a:defRPr sz="2800">
                          <a:sym typeface="Helvetica"/>
                        </a:defRPr>
                      </a:pPr>
                      <a:r>
                        <a:t>What we do </a:t>
                      </a:r>
                      <a:r>
                        <a:rPr i="1"/>
                        <a:t>not know</a:t>
                      </a:r>
                    </a:p>
                  </a:txBody>
                  <a:tcPr marL="50800" marR="50800" marT="50800" marB="50800" anchor="ctr" anchorCtr="0" horzOverflow="overflow">
                    <a:lnR w="12700">
                      <a:miter lim="400000"/>
                    </a:lnR>
                  </a:tcPr>
                </a:tc>
              </a:tr>
              <a:tr h="582930">
                <a:tc>
                  <a:txBody>
                    <a:bodyPr/>
                    <a:lstStyle/>
                    <a:p>
                      <a:pPr algn="l">
                        <a:spcBef>
                          <a:spcPts val="3200"/>
                        </a:spcBef>
                        <a:defRPr sz="2800"/>
                      </a:pPr>
                      <a:r>
                        <a:t>Identifying knowledge brokers </a:t>
                      </a:r>
                      <a:r>
                        <a:rPr sz="1400"/>
                        <a:t>[47]</a:t>
                      </a:r>
                    </a:p>
                  </a:txBody>
                  <a:tcPr marL="50800" marR="50800" marT="50800" marB="50800" anchor="ctr" anchorCtr="0" horzOverflow="overflow">
                    <a:lnL w="12700">
                      <a:miter lim="400000"/>
                    </a:lnL>
                  </a:tcPr>
                </a:tc>
                <a:tc>
                  <a:txBody>
                    <a:bodyPr/>
                    <a:lstStyle/>
                    <a:p>
                      <a:pPr algn="l">
                        <a:spcBef>
                          <a:spcPts val="3200"/>
                        </a:spcBef>
                      </a:pPr>
                      <a:r>
                        <a:rPr sz="1300"/>
                        <a:t>Static point of view; People are important, but how do these roles change, how they move around around</a:t>
                      </a:r>
                    </a:p>
                  </a:txBody>
                  <a:tcPr marL="50800" marR="50800" marT="50800" marB="50800" anchor="ctr" anchorCtr="0" horzOverflow="overflow">
                    <a:lnR w="12700">
                      <a:miter lim="400000"/>
                    </a:lnR>
                  </a:tcPr>
                </a:tc>
              </a:tr>
              <a:tr h="582930">
                <a:tc>
                  <a:txBody>
                    <a:bodyPr/>
                    <a:lstStyle/>
                    <a:p>
                      <a:pPr algn="l">
                        <a:spcBef>
                          <a:spcPts val="3200"/>
                        </a:spcBef>
                        <a:defRPr sz="2800"/>
                      </a:pPr>
                      <a:r>
                        <a:t>Visual exploration of collaboration </a:t>
                      </a:r>
                      <a:r>
                        <a:rPr sz="1400"/>
                        <a:t>[52]</a:t>
                      </a:r>
                      <a:endParaRPr sz="1400"/>
                    </a:p>
                  </a:txBody>
                  <a:tcPr marL="50800" marR="50800" marT="50800" marB="50800" anchor="ctr" anchorCtr="0" horzOverflow="overflow">
                    <a:lnL w="12700">
                      <a:miter lim="400000"/>
                    </a:lnL>
                  </a:tcPr>
                </a:tc>
                <a:tc>
                  <a:txBody>
                    <a:bodyPr/>
                    <a:lstStyle/>
                    <a:p>
                      <a:pPr algn="l">
                        <a:spcBef>
                          <a:spcPts val="3200"/>
                        </a:spcBef>
                      </a:pPr>
                      <a:r>
                        <a:rPr sz="1400"/>
                        <a:t>Interesting, but not quantitatively conclusive. Many hidden processes that remain unexplored</a:t>
                      </a:r>
                    </a:p>
                  </a:txBody>
                  <a:tcPr marL="50800" marR="50800" marT="50800" marB="50800" anchor="ctr" anchorCtr="0" horzOverflow="overflow">
                    <a:lnR w="12700">
                      <a:miter lim="400000"/>
                    </a:lnR>
                  </a:tcPr>
                </a:tc>
              </a:tr>
              <a:tr h="582930">
                <a:tc>
                  <a:txBody>
                    <a:bodyPr/>
                    <a:lstStyle/>
                    <a:p>
                      <a:pPr algn="l">
                        <a:spcBef>
                          <a:spcPts val="3200"/>
                        </a:spcBef>
                        <a:defRPr sz="2800"/>
                      </a:pPr>
                      <a:r>
                        <a:t>Post-forking porting of new features</a:t>
                      </a:r>
                      <a:r>
                        <a:rPr sz="1400"/>
                        <a:t> [7]</a:t>
                      </a:r>
                      <a:r>
                        <a:t> or bug fixes</a:t>
                      </a:r>
                    </a:p>
                  </a:txBody>
                  <a:tcPr marL="50800" marR="50800" marT="50800" marB="50800" anchor="ctr" anchorCtr="0" horzOverflow="overflow">
                    <a:lnL w="12700">
                      <a:miter lim="400000"/>
                    </a:lnL>
                  </a:tcPr>
                </a:tc>
                <a:tc>
                  <a:txBody>
                    <a:bodyPr/>
                    <a:lstStyle/>
                    <a:p>
                      <a:pPr algn="l">
                        <a:spcBef>
                          <a:spcPts val="3200"/>
                        </a:spcBef>
                        <a:defRPr sz="1400"/>
                      </a:pPr>
                    </a:p>
                  </a:txBody>
                  <a:tcPr marL="50800" marR="50800" marT="50800" marB="50800" anchor="ctr" anchorCtr="0" horzOverflow="overflow">
                    <a:lnR w="12700">
                      <a:miter lim="400000"/>
                    </a:lnR>
                  </a:tcPr>
                </a:tc>
              </a:tr>
              <a:tr h="582930">
                <a:tc>
                  <a:txBody>
                    <a:bodyPr/>
                    <a:lstStyle/>
                    <a:p>
                      <a:pPr algn="l">
                        <a:spcBef>
                          <a:spcPts val="3200"/>
                        </a:spcBef>
                        <a:defRPr sz="2800"/>
                      </a:pPr>
                      <a:r>
                        <a:t>Social structures and dynamics </a:t>
                      </a:r>
                      <a:r>
                        <a:rPr sz="1400"/>
                        <a:t>[10]</a:t>
                      </a:r>
                    </a:p>
                    <a:p>
                      <a:pPr algn="l">
                        <a:spcBef>
                          <a:spcPts val="3200"/>
                        </a:spcBef>
                        <a:defRPr sz="2800"/>
                      </a:pPr>
                    </a:p>
                  </a:txBody>
                  <a:tcPr marL="50800" marR="50800" marT="50800" marB="50800" anchor="ctr" anchorCtr="0" horzOverflow="overflow">
                    <a:lnL w="12700">
                      <a:miter lim="400000"/>
                    </a:lnL>
                  </a:tcPr>
                </a:tc>
                <a:tc>
                  <a:txBody>
                    <a:bodyPr/>
                    <a:lstStyle/>
                    <a:p>
                      <a:pPr algn="l">
                        <a:spcBef>
                          <a:spcPts val="3200"/>
                        </a:spcBef>
                      </a:pPr>
                      <a:r>
                        <a:rPr sz="1400"/>
                        <a:t>How these structures change through time</a:t>
                      </a:r>
                    </a:p>
                  </a:txBody>
                  <a:tcPr marL="50800" marR="50800" marT="50800" marB="50800" anchor="ctr" anchorCtr="0" horzOverflow="overflow">
                    <a:lnR w="12700">
                      <a:miter lim="400000"/>
                    </a:lnR>
                  </a:tcPr>
                </a:tc>
              </a:tr>
              <a:tr h="582930">
                <a:tc>
                  <a:txBody>
                    <a:bodyPr/>
                    <a:lstStyle/>
                    <a:p>
                      <a:pPr algn="l">
                        <a:spcBef>
                          <a:spcPts val="3200"/>
                        </a:spcBef>
                        <a:defRPr sz="2800"/>
                      </a:pPr>
                      <a:r>
                        <a:t>Identifying “key” events</a:t>
                      </a:r>
                      <a:r>
                        <a:rPr sz="1400"/>
                        <a:t> [1]</a:t>
                      </a:r>
                    </a:p>
                  </a:txBody>
                  <a:tcPr marL="50800" marR="50800" marT="50800" marB="50800" anchor="ctr" anchorCtr="0" horzOverflow="overflow">
                    <a:lnL w="12700">
                      <a:miter lim="400000"/>
                    </a:lnL>
                  </a:tcPr>
                </a:tc>
                <a:tc>
                  <a:txBody>
                    <a:bodyPr/>
                    <a:lstStyle/>
                    <a:p>
                      <a:pPr algn="l">
                        <a:spcBef>
                          <a:spcPts val="3200"/>
                        </a:spcBef>
                      </a:pPr>
                      <a:r>
                        <a:rPr sz="1400"/>
                        <a:t>Compared only two snapshots; not longitudinal</a:t>
                      </a:r>
                    </a:p>
                  </a:txBody>
                  <a:tcPr marL="50800" marR="50800" marT="50800" marB="50800" anchor="ctr" anchorCtr="0" horzOverflow="overflow">
                    <a:lnR w="12700">
                      <a:miter lim="400000"/>
                    </a:lnR>
                  </a:tcPr>
                </a:tc>
              </a:tr>
              <a:tr h="582930">
                <a:tc>
                  <a:txBody>
                    <a:bodyPr/>
                    <a:lstStyle/>
                    <a:p>
                      <a:pPr algn="l">
                        <a:spcBef>
                          <a:spcPts val="3200"/>
                        </a:spcBef>
                        <a:defRPr sz="2500"/>
                      </a:pPr>
                      <a:r>
                        <a:rPr sz="2400"/>
                        <a:t>Tension between diversity &amp; homogeneity</a:t>
                      </a:r>
                      <a:r>
                        <a:rPr sz="1400"/>
                        <a:t> [28]</a:t>
                      </a:r>
                    </a:p>
                    <a:p>
                      <a:pPr algn="l">
                        <a:spcBef>
                          <a:spcPts val="3200"/>
                        </a:spcBef>
                        <a:defRPr sz="2800"/>
                      </a:pPr>
                    </a:p>
                  </a:txBody>
                  <a:tcPr marL="50800" marR="50800" marT="50800" marB="50800" anchor="ctr" anchorCtr="0" horzOverflow="overflow">
                    <a:lnL w="12700">
                      <a:miter lim="400000"/>
                    </a:lnL>
                  </a:tcPr>
                </a:tc>
                <a:tc>
                  <a:txBody>
                    <a:bodyPr/>
                    <a:lstStyle/>
                    <a:p>
                      <a:pPr algn="l">
                        <a:spcBef>
                          <a:spcPts val="3200"/>
                        </a:spcBef>
                        <a:defRPr sz="1400"/>
                      </a:pPr>
                    </a:p>
                  </a:txBody>
                  <a:tcPr marL="50800" marR="50800" marT="50800" marB="50800" anchor="ctr" anchorCtr="0" horzOverflow="overflow">
                    <a:lnR w="12700">
                      <a:miter lim="400000"/>
                    </a:lnR>
                  </a:tcPr>
                </a:tc>
              </a:tr>
              <a:tr h="582930">
                <a:tc>
                  <a:txBody>
                    <a:bodyPr/>
                    <a:lstStyle/>
                    <a:p>
                      <a:pPr algn="l">
                        <a:spcBef>
                          <a:spcPts val="3200"/>
                        </a:spcBef>
                        <a:defRPr sz="2600"/>
                      </a:pPr>
                      <a:r>
                        <a:t>Age of developers and survival rate </a:t>
                      </a:r>
                      <a:r>
                        <a:rPr sz="1400"/>
                        <a:t>[21]</a:t>
                      </a:r>
                    </a:p>
                  </a:txBody>
                  <a:tcPr marL="50800" marR="50800" marT="50800" marB="50800" anchor="ctr" anchorCtr="0" horzOverflow="overflow">
                    <a:lnL w="12700">
                      <a:miter lim="400000"/>
                    </a:lnL>
                  </a:tcPr>
                </a:tc>
                <a:tc>
                  <a:txBody>
                    <a:bodyPr/>
                    <a:lstStyle/>
                    <a:p>
                      <a:pPr algn="l">
                        <a:spcBef>
                          <a:spcPts val="3200"/>
                        </a:spcBef>
                      </a:pPr>
                      <a:r>
                        <a:rPr sz="1400"/>
                        <a:t>How can this be used to understand forking</a:t>
                      </a:r>
                    </a:p>
                  </a:txBody>
                  <a:tcPr marL="50800" marR="50800" marT="50800" marB="50800" anchor="ctr" anchorCtr="0" horzOverflow="overflow">
                    <a:lnR w="12700">
                      <a:miter lim="400000"/>
                    </a:lnR>
                  </a:tcPr>
                </a:tc>
              </a:tr>
              <a:tr h="582930">
                <a:tc>
                  <a:txBody>
                    <a:bodyPr/>
                    <a:lstStyle/>
                    <a:p>
                      <a:pPr algn="l">
                        <a:spcBef>
                          <a:spcPts val="3200"/>
                        </a:spcBef>
                        <a:defRPr sz="2800"/>
                      </a:pPr>
                      <a:r>
                        <a:t>Communication patterns </a:t>
                      </a:r>
                      <a:r>
                        <a:rPr sz="1400"/>
                        <a:t>[24]</a:t>
                      </a:r>
                    </a:p>
                  </a:txBody>
                  <a:tcPr marL="50800" marR="50800" marT="50800" marB="50800" anchor="ctr" anchorCtr="0" horzOverflow="overflow">
                    <a:lnL w="12700">
                      <a:miter lim="400000"/>
                    </a:lnL>
                  </a:tcPr>
                </a:tc>
                <a:tc>
                  <a:txBody>
                    <a:bodyPr/>
                    <a:lstStyle/>
                    <a:p>
                      <a:pPr algn="l">
                        <a:spcBef>
                          <a:spcPts val="3200"/>
                        </a:spcBef>
                      </a:pPr>
                      <a:r>
                        <a:rPr sz="1400"/>
                        <a:t>Change through time?</a:t>
                      </a:r>
                    </a:p>
                  </a:txBody>
                  <a:tcPr marL="50800" marR="50800" marT="50800" marB="50800" anchor="ctr" anchorCtr="0" horzOverflow="overflow">
                    <a:lnR w="12700">
                      <a:miter lim="400000"/>
                    </a:lnR>
                  </a:tcPr>
                </a:tc>
              </a:tr>
              <a:tr h="582930">
                <a:tc>
                  <a:txBody>
                    <a:bodyPr/>
                    <a:lstStyle/>
                    <a:p>
                      <a:pPr algn="l">
                        <a:spcBef>
                          <a:spcPts val="3200"/>
                        </a:spcBef>
                        <a:defRPr sz="2800"/>
                      </a:pPr>
                      <a:r>
                        <a:t>Sustainability </a:t>
                      </a:r>
                      <a:r>
                        <a:rPr sz="1400"/>
                        <a:t>[31]</a:t>
                      </a:r>
                    </a:p>
                  </a:txBody>
                  <a:tcPr marL="50800" marR="50800" marT="50800" marB="50800" anchor="ctr" anchorCtr="0" horzOverflow="overflow">
                    <a:lnL w="12700">
                      <a:miter lim="400000"/>
                    </a:lnL>
                    <a:lnB w="12700">
                      <a:miter lim="400000"/>
                    </a:lnB>
                  </a:tcPr>
                </a:tc>
                <a:tc>
                  <a:txBody>
                    <a:bodyPr/>
                    <a:lstStyle/>
                    <a:p>
                      <a:pPr algn="l">
                        <a:spcBef>
                          <a:spcPts val="3200"/>
                        </a:spcBef>
                      </a:pPr>
                      <a:r>
                        <a:rPr sz="1400"/>
                        <a:t>How to maintain a sustainable project without forking</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 name="Shape 185"/>
          <p:cNvSpPr/>
          <p:nvPr>
            <p:ph type="title"/>
          </p:nvPr>
        </p:nvSpPr>
        <p:spPr>
          <a:prstGeom prst="rect">
            <a:avLst/>
          </a:prstGeom>
        </p:spPr>
        <p:txBody>
          <a:bodyPr/>
          <a:lstStyle/>
          <a:p>
            <a:pPr/>
            <a:r>
              <a:t>Research Goals</a:t>
            </a:r>
          </a:p>
        </p:txBody>
      </p:sp>
      <p:sp>
        <p:nvSpPr>
          <p:cNvPr id="186" name="Shape 186"/>
          <p:cNvSpPr/>
          <p:nvPr>
            <p:ph type="body" idx="1"/>
          </p:nvPr>
        </p:nvSpPr>
        <p:spPr>
          <a:xfrm>
            <a:off x="863600" y="2698750"/>
            <a:ext cx="11099800" cy="4754464"/>
          </a:xfrm>
          <a:prstGeom prst="rect">
            <a:avLst/>
          </a:prstGeom>
        </p:spPr>
        <p:txBody>
          <a:bodyPr/>
          <a:lstStyle/>
          <a:p>
            <a:pPr/>
            <a:r>
              <a:t>The objective is to be able to intervene, or 		evaluate the health</a:t>
            </a:r>
          </a:p>
          <a:p>
            <a:pPr/>
            <a:r>
              <a:t>We need to figure out, are there key indicators left in the record, that can reliably be used to predict, or to identify problems?</a:t>
            </a:r>
          </a:p>
        </p:txBody>
      </p:sp>
      <p:sp>
        <p:nvSpPr>
          <p:cNvPr id="187" name="Shape 18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hape 188"/>
          <p:cNvSpPr/>
          <p:nvPr/>
        </p:nvSpPr>
        <p:spPr>
          <a:xfrm>
            <a:off x="1076736" y="7800131"/>
            <a:ext cx="10851328"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Why these are important: </a:t>
            </a:r>
            <a:br/>
            <a:r>
              <a:t>Because if we know these, we could identify unhealthy dynamics and fix them before it’s irreversible.</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Shape 190"/>
          <p:cNvSpPr/>
          <p:nvPr>
            <p:ph type="title"/>
          </p:nvPr>
        </p:nvSpPr>
        <p:spPr>
          <a:xfrm>
            <a:off x="1270000" y="292100"/>
            <a:ext cx="10464800" cy="1422400"/>
          </a:xfrm>
          <a:prstGeom prst="rect">
            <a:avLst/>
          </a:prstGeom>
        </p:spPr>
        <p:txBody>
          <a:bodyPr/>
          <a:lstStyle/>
          <a:p>
            <a:pPr/>
            <a:r>
              <a:t>Developer Interactions</a:t>
            </a:r>
          </a:p>
        </p:txBody>
      </p:sp>
      <p:sp>
        <p:nvSpPr>
          <p:cNvPr id="191" name="Shape 191"/>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Shape 192"/>
          <p:cNvSpPr/>
          <p:nvPr/>
        </p:nvSpPr>
        <p:spPr>
          <a:xfrm>
            <a:off x="964341" y="2920999"/>
            <a:ext cx="11076118"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	Occurs through mailing lists, IRC lines, comments, bug tracking system: This is where people talk, this is where communities form. Some of these are more important than others, for our analysis. </a:t>
            </a:r>
          </a:p>
          <a:p>
            <a:pPr algn="l">
              <a:defRPr sz="2200"/>
            </a:pPr>
          </a:p>
          <a:p>
            <a:pPr lvl="1" marL="716138" indent="-271638" algn="l">
              <a:buSzPct val="75000"/>
              <a:buChar char="•"/>
              <a:defRPr sz="2200"/>
            </a:pPr>
            <a:r>
              <a:t>We primarily focus on mailing lists; Mailing List is the official record; this is where the important stuff gets discussed. This is the biggest public forum. You could have minor blow-ups in other parts, and that’s okay, if it’s important, it will migrate to the mailing list. Will be captured in the mailing list. </a:t>
            </a:r>
          </a:p>
          <a:p>
            <a:pPr lvl="1" marL="716138" indent="-271638" algn="l">
              <a:buSzPct val="75000"/>
              <a:buChar char="•"/>
              <a:defRPr sz="2200"/>
            </a:pPr>
          </a:p>
          <a:p>
            <a:pPr lvl="1" marL="716138" indent="-271638" algn="l">
              <a:buSzPct val="75000"/>
              <a:buChar char="•"/>
              <a:defRPr sz="2200"/>
            </a:pPr>
            <a:r>
              <a:t>IRC: Not everyone participates, there’s no record, it’s ephemeral</a:t>
            </a:r>
          </a:p>
          <a:p>
            <a:pPr lvl="1" marL="716138" indent="-271638" algn="l">
              <a:buSzPct val="75000"/>
              <a:buChar char="•"/>
              <a:defRPr sz="2200"/>
            </a:pPr>
            <a:r>
              <a:t>Git logs: not everyone reads them, they are typically focused on what the code is at that point</a:t>
            </a:r>
          </a:p>
          <a:p>
            <a:pPr lvl="1" marL="716138" indent="-271638" algn="l">
              <a:buSzPct val="75000"/>
              <a:buChar char="•"/>
              <a:defRPr sz="2200"/>
            </a:pPr>
            <a:r>
              <a:t>Bug tracking system: not everyone reads them, they are typically focused on what the code is at that point</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prstGeom prst="rect">
            <a:avLst/>
          </a:prstGeom>
        </p:spPr>
        <p:txBody>
          <a:bodyPr/>
          <a:lstStyle/>
          <a:p>
            <a:pPr/>
            <a:r>
              <a:t>Methodology</a:t>
            </a:r>
          </a:p>
        </p:txBody>
      </p:sp>
      <p:sp>
        <p:nvSpPr>
          <p:cNvPr id="195" name="Shape 195"/>
          <p:cNvSpPr/>
          <p:nvPr>
            <p:ph type="body" sz="half" idx="1"/>
          </p:nvPr>
        </p:nvSpPr>
        <p:spPr>
          <a:xfrm>
            <a:off x="965200" y="2387600"/>
            <a:ext cx="6442621" cy="5131991"/>
          </a:xfrm>
          <a:prstGeom prst="rect">
            <a:avLst/>
          </a:prstGeom>
        </p:spPr>
        <p:txBody>
          <a:bodyPr/>
          <a:lstStyle/>
          <a:p>
            <a:pPr marL="0" indent="0">
              <a:buSzTx/>
              <a:buNone/>
            </a:pPr>
            <a:r>
              <a:t>I did the following two types of analysis:</a:t>
            </a:r>
          </a:p>
          <a:p>
            <a:pPr marL="345722" indent="-345722"/>
            <a:r>
              <a:t>Time series analysis of open source developers’ collaboration/communication sentiments</a:t>
            </a:r>
          </a:p>
          <a:p>
            <a:pPr marL="345722" indent="-345722"/>
            <a:r>
              <a:t>Social network analysis of open source developers’ interaction graphs</a:t>
            </a:r>
          </a:p>
        </p:txBody>
      </p:sp>
      <p:sp>
        <p:nvSpPr>
          <p:cNvPr id="196" name="Shape 19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9" name="Group 199"/>
          <p:cNvGrpSpPr/>
          <p:nvPr/>
        </p:nvGrpSpPr>
        <p:grpSpPr>
          <a:xfrm>
            <a:off x="8181170" y="2167866"/>
            <a:ext cx="4360708" cy="3545271"/>
            <a:chOff x="0" y="0"/>
            <a:chExt cx="4360707" cy="3545270"/>
          </a:xfrm>
        </p:grpSpPr>
        <p:pic>
          <p:nvPicPr>
            <p:cNvPr id="198" name="01_time_series_noise_data.jpg"/>
            <p:cNvPicPr>
              <a:picLocks noChangeAspect="1"/>
            </p:cNvPicPr>
            <p:nvPr/>
          </p:nvPicPr>
          <p:blipFill>
            <a:blip r:embed="rId2">
              <a:extLst/>
            </a:blip>
            <a:srcRect l="2217" t="0" r="10361" b="0"/>
            <a:stretch>
              <a:fillRect/>
            </a:stretch>
          </p:blipFill>
          <p:spPr>
            <a:xfrm>
              <a:off x="127000" y="88900"/>
              <a:ext cx="4106708" cy="3215071"/>
            </a:xfrm>
            <a:prstGeom prst="rect">
              <a:avLst/>
            </a:prstGeom>
            <a:ln>
              <a:noFill/>
            </a:ln>
            <a:effectLst/>
          </p:spPr>
        </p:pic>
        <p:pic>
          <p:nvPicPr>
            <p:cNvPr id="197" name=""/>
            <p:cNvPicPr>
              <a:picLocks noChangeAspect="0"/>
            </p:cNvPicPr>
            <p:nvPr/>
          </p:nvPicPr>
          <p:blipFill>
            <a:blip r:embed="rId3">
              <a:extLst/>
            </a:blip>
            <a:stretch>
              <a:fillRect/>
            </a:stretch>
          </p:blipFill>
          <p:spPr>
            <a:xfrm>
              <a:off x="0" y="-1"/>
              <a:ext cx="4360708" cy="3545272"/>
            </a:xfrm>
            <a:prstGeom prst="rect">
              <a:avLst/>
            </a:prstGeom>
            <a:effectLst/>
          </p:spPr>
        </p:pic>
      </p:grpSp>
      <p:grpSp>
        <p:nvGrpSpPr>
          <p:cNvPr id="202" name="Group 202"/>
          <p:cNvGrpSpPr/>
          <p:nvPr/>
        </p:nvGrpSpPr>
        <p:grpSpPr>
          <a:xfrm>
            <a:off x="8181170" y="5689484"/>
            <a:ext cx="4360708" cy="3172042"/>
            <a:chOff x="0" y="0"/>
            <a:chExt cx="4360707" cy="3172041"/>
          </a:xfrm>
        </p:grpSpPr>
        <p:pic>
          <p:nvPicPr>
            <p:cNvPr id="201" name="3575872381_0da1eec53a.jpg"/>
            <p:cNvPicPr>
              <a:picLocks noChangeAspect="1"/>
            </p:cNvPicPr>
            <p:nvPr/>
          </p:nvPicPr>
          <p:blipFill>
            <a:blip r:embed="rId4">
              <a:extLst/>
            </a:blip>
            <a:srcRect l="0" t="0" r="0" b="0"/>
            <a:stretch>
              <a:fillRect/>
            </a:stretch>
          </p:blipFill>
          <p:spPr>
            <a:xfrm>
              <a:off x="127000" y="88900"/>
              <a:ext cx="4106708" cy="2841842"/>
            </a:xfrm>
            <a:prstGeom prst="rect">
              <a:avLst/>
            </a:prstGeom>
            <a:ln>
              <a:noFill/>
            </a:ln>
            <a:effectLst/>
          </p:spPr>
        </p:pic>
        <p:pic>
          <p:nvPicPr>
            <p:cNvPr id="200" name=""/>
            <p:cNvPicPr>
              <a:picLocks noChangeAspect="0"/>
            </p:cNvPicPr>
            <p:nvPr/>
          </p:nvPicPr>
          <p:blipFill>
            <a:blip r:embed="rId5">
              <a:extLst/>
            </a:blip>
            <a:stretch>
              <a:fillRect/>
            </a:stretch>
          </p:blipFill>
          <p:spPr>
            <a:xfrm>
              <a:off x="0" y="0"/>
              <a:ext cx="4360708" cy="3172042"/>
            </a:xfrm>
            <a:prstGeom prst="rect">
              <a:avLst/>
            </a:prstGeom>
            <a:effectLst/>
          </p:spPr>
        </p:pic>
      </p:gr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defTabSz="426466">
              <a:defRPr sz="5840"/>
            </a:pPr>
            <a:r>
              <a:t>Methodology</a:t>
            </a:r>
          </a:p>
          <a:p>
            <a:pPr defTabSz="426466">
              <a:spcBef>
                <a:spcPts val="2300"/>
              </a:spcBef>
              <a:defRPr sz="2774"/>
            </a:pPr>
            <a:r>
              <a:t>Time series analysis of open source developers’ communication sentiments</a:t>
            </a:r>
          </a:p>
        </p:txBody>
      </p:sp>
      <p:sp>
        <p:nvSpPr>
          <p:cNvPr id="205" name="Shape 205"/>
          <p:cNvSpPr/>
          <p:nvPr>
            <p:ph type="body" idx="1"/>
          </p:nvPr>
        </p:nvSpPr>
        <p:spPr>
          <a:xfrm>
            <a:off x="965200" y="2387600"/>
            <a:ext cx="10094417" cy="6286500"/>
          </a:xfrm>
          <a:prstGeom prst="rect">
            <a:avLst/>
          </a:prstGeom>
        </p:spPr>
        <p:txBody>
          <a:bodyPr/>
          <a:lstStyle/>
          <a:p>
            <a:pPr marL="0" indent="0" defTabSz="292100">
              <a:spcBef>
                <a:spcPts val="1600"/>
              </a:spcBef>
              <a:buSzTx/>
              <a:buNone/>
              <a:defRPr sz="2000"/>
            </a:pPr>
            <a:r>
              <a:t>Here’s my data:</a:t>
            </a:r>
          </a:p>
          <a:p>
            <a:pPr marL="172861" indent="-172861" defTabSz="292100">
              <a:spcBef>
                <a:spcPts val="1600"/>
              </a:spcBef>
              <a:defRPr sz="2000"/>
            </a:pPr>
            <a:r>
              <a:t>The contents of the messages sent and received on the projects developers mailing list, for the time period of 10-month run-up to the fork. </a:t>
            </a:r>
          </a:p>
          <a:p>
            <a:pPr marL="0" indent="0" defTabSz="292100">
              <a:spcBef>
                <a:spcPts val="1600"/>
              </a:spcBef>
              <a:buSzTx/>
              <a:buNone/>
              <a:defRPr sz="2000"/>
            </a:pPr>
            <a:r>
              <a:t>Here’s what I found:</a:t>
            </a:r>
          </a:p>
          <a:p>
            <a:pPr marL="172861" indent="-172861" defTabSz="292100">
              <a:spcBef>
                <a:spcPts val="1600"/>
              </a:spcBef>
              <a:defRPr sz="2000"/>
            </a:pPr>
            <a:r>
              <a:t>Conflict-driven forks exhibited anomalies; time series analysis of sentiments shows the anomalies occur before the fork event</a:t>
            </a:r>
          </a:p>
          <a:p>
            <a:pPr marL="172861" indent="-172861" defTabSz="292100">
              <a:spcBef>
                <a:spcPts val="1600"/>
              </a:spcBef>
              <a:defRPr sz="2000"/>
            </a:pPr>
            <a:r>
              <a:t>Non-conflict-driven forks did not suffer from pre-fork anomalies</a:t>
            </a:r>
          </a:p>
          <a:p>
            <a:pPr marL="0" indent="0" defTabSz="292100">
              <a:spcBef>
                <a:spcPts val="1600"/>
              </a:spcBef>
              <a:buSzTx/>
              <a:buNone/>
              <a:defRPr sz="2000"/>
            </a:pPr>
            <a:r>
              <a:t>Here’s why it matters:</a:t>
            </a:r>
          </a:p>
          <a:p>
            <a:pPr marL="114300" indent="-114300" defTabSz="292100">
              <a:spcBef>
                <a:spcPts val="1600"/>
              </a:spcBef>
              <a:buSzPct val="100000"/>
              <a:defRPr sz="2000"/>
            </a:pPr>
            <a:r>
              <a:t>The objective was to be able to intervene, or evaluate the health. </a:t>
            </a:r>
          </a:p>
          <a:p>
            <a:pPr marL="114300" indent="-114300" defTabSz="292100">
              <a:spcBef>
                <a:spcPts val="1600"/>
              </a:spcBef>
              <a:buSzPct val="100000"/>
              <a:defRPr sz="2000"/>
            </a:pPr>
            <a:r>
              <a:t>Anomaly detection of the time series analysis may be used by the project stakeholders/investors as key indicators left in the record, that can reliably be used to predict, or to identify problems among the developers, and intervene if need be.</a:t>
            </a:r>
          </a:p>
          <a:p>
            <a:pPr marL="0" indent="0" defTabSz="292100">
              <a:spcBef>
                <a:spcPts val="1600"/>
              </a:spcBef>
              <a:buSzTx/>
              <a:buNone/>
              <a:defRPr sz="2000"/>
            </a:pPr>
            <a:r>
              <a:t>Here’s the implications of what I found</a:t>
            </a:r>
          </a:p>
          <a:p>
            <a:pPr marL="114300" indent="-114300" defTabSz="292100">
              <a:spcBef>
                <a:spcPts val="1600"/>
              </a:spcBef>
              <a:buSzPct val="100000"/>
              <a:defRPr sz="2000"/>
            </a:pPr>
            <a:r>
              <a:t>It’s not great, but a good way of caring about an open source project that you rely on.</a:t>
            </a:r>
          </a:p>
        </p:txBody>
      </p:sp>
      <p:sp>
        <p:nvSpPr>
          <p:cNvPr id="206" name="Shape 20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
        <p:nvSpPr>
          <p:cNvPr id="209" name="Shape 209"/>
          <p:cNvSpPr/>
          <p:nvPr>
            <p:ph type="body" idx="1"/>
          </p:nvPr>
        </p:nvSpPr>
        <p:spPr>
          <a:xfrm>
            <a:off x="965200" y="2387600"/>
            <a:ext cx="10094417" cy="6286500"/>
          </a:xfrm>
          <a:prstGeom prst="rect">
            <a:avLst/>
          </a:prstGeom>
        </p:spPr>
        <p:txBody>
          <a:bodyPr/>
          <a:lstStyle/>
          <a:p>
            <a:pPr marL="0" indent="0" defTabSz="292100">
              <a:spcBef>
                <a:spcPts val="1600"/>
              </a:spcBef>
              <a:buSzTx/>
              <a:buNone/>
              <a:defRPr sz="2000"/>
            </a:pPr>
            <a:r>
              <a:t>Here’s my data:</a:t>
            </a:r>
          </a:p>
          <a:p>
            <a:pPr marL="172861" indent="-172861" defTabSz="292100">
              <a:spcBef>
                <a:spcPts val="1600"/>
              </a:spcBef>
              <a:defRPr sz="2000"/>
            </a:pPr>
            <a:r>
              <a:t>The contents of the messages sent and received on the projects developers mailing list, for the time period of 10-month run-up to the fork. </a:t>
            </a:r>
          </a:p>
          <a:p>
            <a:pPr marL="0" indent="0" defTabSz="292100">
              <a:spcBef>
                <a:spcPts val="1600"/>
              </a:spcBef>
              <a:buSzTx/>
              <a:buNone/>
              <a:defRPr sz="2000"/>
            </a:pPr>
            <a:r>
              <a:t>Here’s what I found:</a:t>
            </a:r>
          </a:p>
          <a:p>
            <a:pPr marL="172861" indent="-172861" defTabSz="292100">
              <a:spcBef>
                <a:spcPts val="1600"/>
              </a:spcBef>
              <a:defRPr sz="2000"/>
            </a:pPr>
            <a:r>
              <a:t>Conflict-driven forks exhibited anomalies; time series analysis of sentiments shows the anomalies occur before the fork event</a:t>
            </a:r>
          </a:p>
          <a:p>
            <a:pPr marL="172861" indent="-172861" defTabSz="292100">
              <a:spcBef>
                <a:spcPts val="1600"/>
              </a:spcBef>
              <a:defRPr sz="2000"/>
            </a:pPr>
            <a:r>
              <a:t>Non-conflict-driven forks did not suffer from pre-fork anomalies</a:t>
            </a:r>
          </a:p>
          <a:p>
            <a:pPr marL="0" indent="0" defTabSz="292100">
              <a:spcBef>
                <a:spcPts val="1600"/>
              </a:spcBef>
              <a:buSzTx/>
              <a:buNone/>
              <a:defRPr sz="2000"/>
            </a:pPr>
            <a:r>
              <a:t>Here’s why it matters:</a:t>
            </a:r>
          </a:p>
          <a:p>
            <a:pPr marL="114300" indent="-114300" defTabSz="292100">
              <a:spcBef>
                <a:spcPts val="1600"/>
              </a:spcBef>
              <a:buSzPct val="100000"/>
              <a:defRPr sz="2000"/>
            </a:pPr>
            <a:r>
              <a:t>The objective was to be able to intervene, or evaluate the health. </a:t>
            </a:r>
          </a:p>
          <a:p>
            <a:pPr marL="114300" indent="-114300" defTabSz="292100">
              <a:spcBef>
                <a:spcPts val="1600"/>
              </a:spcBef>
              <a:buSzPct val="100000"/>
              <a:defRPr sz="2000"/>
            </a:pPr>
            <a:r>
              <a:t>Anomaly detection of the time series analysis may be used by the project stakeholders/investors as key indicators left in the record, that can reliably be used to predict, or to identify problems among the developers, and intervene if need be.</a:t>
            </a:r>
          </a:p>
          <a:p>
            <a:pPr marL="0" indent="0" defTabSz="292100">
              <a:spcBef>
                <a:spcPts val="1600"/>
              </a:spcBef>
              <a:buSzTx/>
              <a:buNone/>
              <a:defRPr sz="2000"/>
            </a:pPr>
            <a:r>
              <a:t>Here’s the implications of what I found</a:t>
            </a:r>
          </a:p>
          <a:p>
            <a:pPr marL="114300" indent="-114300" defTabSz="292100">
              <a:spcBef>
                <a:spcPts val="1600"/>
              </a:spcBef>
              <a:buSzPct val="100000"/>
              <a:defRPr sz="2000"/>
            </a:pPr>
            <a:r>
              <a:t>It’s not great, but a good way of caring about an open source project that you rely on.</a:t>
            </a:r>
          </a:p>
        </p:txBody>
      </p:sp>
      <p:sp>
        <p:nvSpPr>
          <p:cNvPr id="210" name="Shape 21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lvl1pPr>
              <a:spcBef>
                <a:spcPts val="4200"/>
              </a:spcBef>
            </a:lvl1pPr>
          </a:lstStyle>
          <a:p>
            <a:pPr/>
            <a:r>
              <a:t>Sentiment Analysis</a:t>
            </a:r>
          </a:p>
        </p:txBody>
      </p:sp>
      <p:sp>
        <p:nvSpPr>
          <p:cNvPr id="213" name="Shape 213"/>
          <p:cNvSpPr/>
          <p:nvPr>
            <p:ph type="body" idx="1"/>
          </p:nvPr>
        </p:nvSpPr>
        <p:spPr>
          <a:prstGeom prst="rect">
            <a:avLst/>
          </a:prstGeom>
        </p:spPr>
        <p:txBody>
          <a:bodyPr/>
          <a:lstStyle/>
          <a:p>
            <a:pPr/>
            <a:r>
              <a:t>Sentiment analysis</a:t>
            </a:r>
          </a:p>
          <a:p>
            <a:pPr lvl="1" marL="802569" indent="-358069"/>
            <a:r>
              <a:rPr sz="2900"/>
              <a:t>Contents of messages sent/received by contributors</a:t>
            </a:r>
            <a:endParaRPr sz="2900"/>
          </a:p>
          <a:p>
            <a:pPr lvl="1" marL="802569" indent="-358069"/>
            <a:r>
              <a:rPr sz="2900"/>
              <a:t>A time series of sentiments, to analyze</a:t>
            </a:r>
          </a:p>
        </p:txBody>
      </p:sp>
      <p:sp>
        <p:nvSpPr>
          <p:cNvPr id="214" name="Shape 21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lvl1pPr defTabSz="490727">
              <a:defRPr sz="6719"/>
            </a:lvl1pPr>
          </a:lstStyle>
          <a:p>
            <a:pPr/>
            <a:r>
              <a:t>Time Series Analysis of Sentiments</a:t>
            </a:r>
          </a:p>
        </p:txBody>
      </p:sp>
      <p:pic>
        <p:nvPicPr>
          <p:cNvPr id="217" name="TS_1.pdf"/>
          <p:cNvPicPr>
            <a:picLocks noChangeAspect="1"/>
          </p:cNvPicPr>
          <p:nvPr/>
        </p:nvPicPr>
        <p:blipFill>
          <a:blip r:embed="rId2">
            <a:extLst/>
          </a:blip>
          <a:stretch>
            <a:fillRect/>
          </a:stretch>
        </p:blipFill>
        <p:spPr>
          <a:xfrm>
            <a:off x="1130300" y="2419350"/>
            <a:ext cx="10744200" cy="6667500"/>
          </a:xfrm>
          <a:prstGeom prst="rect">
            <a:avLst/>
          </a:prstGeom>
          <a:ln w="12700">
            <a:miter lim="400000"/>
          </a:ln>
        </p:spPr>
      </p:pic>
      <p:sp>
        <p:nvSpPr>
          <p:cNvPr id="218" name="Shape 218"/>
          <p:cNvSpPr/>
          <p:nvPr/>
        </p:nvSpPr>
        <p:spPr>
          <a:xfrm>
            <a:off x="1883122" y="8146307"/>
            <a:ext cx="9620259" cy="1"/>
          </a:xfrm>
          <a:prstGeom prst="line">
            <a:avLst/>
          </a:prstGeom>
          <a:ln w="635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pPr/>
            <a:r>
              <a:t>Sentiment Analysis</a:t>
            </a:r>
          </a:p>
        </p:txBody>
      </p:sp>
      <p:sp>
        <p:nvSpPr>
          <p:cNvPr id="221" name="Shape 221"/>
          <p:cNvSpPr/>
          <p:nvPr>
            <p:ph type="body" idx="1"/>
          </p:nvPr>
        </p:nvSpPr>
        <p:spPr>
          <a:prstGeom prst="rect">
            <a:avLst/>
          </a:prstGeom>
        </p:spPr>
        <p:txBody>
          <a:bodyPr/>
          <a:lstStyle/>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To determine the attitude of a writer, the overall contextual polarity or emotional reaction to a document, interaction, or event </a:t>
            </a:r>
          </a:p>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Using NLP, statistics, or machine learning methods to extract, identify, or otherwise characterize the sentiment content of a text unit</a:t>
            </a:r>
          </a:p>
          <a:p>
            <a:pPr marL="172861" indent="-172861" defTabSz="457200">
              <a:spcBef>
                <a:spcPts val="0"/>
              </a:spcBef>
              <a:defRPr sz="2700">
                <a:solidFill>
                  <a:srgbClr val="252525"/>
                </a:solidFill>
              </a:defRPr>
            </a:pPr>
          </a:p>
          <a:p>
            <a:pPr marL="0" indent="0" defTabSz="457200">
              <a:spcBef>
                <a:spcPts val="0"/>
              </a:spcBef>
              <a:buSzTx/>
              <a:buNone/>
              <a:defRPr sz="2700">
                <a:solidFill>
                  <a:srgbClr val="252525"/>
                </a:solidFill>
              </a:defRPr>
            </a:pPr>
            <a:r>
              <a:t>Used for </a:t>
            </a:r>
          </a:p>
          <a:p>
            <a:pPr marL="172861" indent="-172861" defTabSz="457200">
              <a:spcBef>
                <a:spcPts val="0"/>
              </a:spcBef>
              <a:defRPr sz="2700">
                <a:solidFill>
                  <a:srgbClr val="252525"/>
                </a:solidFill>
              </a:defRPr>
            </a:pPr>
            <a:r>
              <a:t>“Flame” detection</a:t>
            </a:r>
          </a:p>
          <a:p>
            <a:pPr marL="172861" indent="-172861" defTabSz="457200">
              <a:spcBef>
                <a:spcPts val="0"/>
              </a:spcBef>
              <a:defRPr sz="2700">
                <a:solidFill>
                  <a:srgbClr val="252525"/>
                </a:solidFill>
              </a:defRPr>
            </a:pPr>
            <a:r>
              <a:t>Bias identification in news sources</a:t>
            </a:r>
          </a:p>
          <a:p>
            <a:pPr marL="172861" indent="-172861" defTabSz="457200">
              <a:spcBef>
                <a:spcPts val="0"/>
              </a:spcBef>
              <a:defRPr sz="2700">
                <a:solidFill>
                  <a:srgbClr val="252525"/>
                </a:solidFill>
              </a:defRPr>
            </a:pPr>
            <a:r>
              <a:t>Identifying (in)appropriate content for ad placement</a:t>
            </a:r>
          </a:p>
          <a:p>
            <a:pPr marL="172861" indent="-172861" defTabSz="457200">
              <a:spcBef>
                <a:spcPts val="0"/>
              </a:spcBef>
              <a:defRPr sz="2700">
                <a:solidFill>
                  <a:srgbClr val="252525"/>
                </a:solidFill>
              </a:defRPr>
            </a:pPr>
            <a:r>
              <a:t>Analyzing trends</a:t>
            </a:r>
          </a:p>
          <a:p>
            <a:pPr marL="172861" indent="-172861" defTabSz="457200">
              <a:spcBef>
                <a:spcPts val="0"/>
              </a:spcBef>
              <a:defRPr sz="2700">
                <a:solidFill>
                  <a:srgbClr val="252525"/>
                </a:solidFill>
              </a:defRPr>
            </a:pPr>
            <a:r>
              <a:t>Identifying ideological bias</a:t>
            </a:r>
          </a:p>
          <a:p>
            <a:pPr marL="172861" indent="-172861" defTabSz="457200">
              <a:spcBef>
                <a:spcPts val="0"/>
              </a:spcBef>
              <a:defRPr sz="2700">
                <a:solidFill>
                  <a:srgbClr val="252525"/>
                </a:solidFill>
              </a:defRPr>
            </a:pPr>
            <a:r>
              <a:t>Targeting advertising/messages, gauging reactions, etc.</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p>
            <a:pPr>
              <a:defRPr sz="6200"/>
            </a:pPr>
            <a:r>
              <a:t>Open source is great</a:t>
            </a:r>
            <a:br/>
            <a:r>
              <a:rPr sz="5000"/>
              <a:t>but not all the time</a:t>
            </a:r>
          </a:p>
        </p:txBody>
      </p:sp>
      <p:sp>
        <p:nvSpPr>
          <p:cNvPr id="124" name="Shape 124"/>
          <p:cNvSpPr/>
          <p:nvPr>
            <p:ph type="body" idx="1"/>
          </p:nvPr>
        </p:nvSpPr>
        <p:spPr>
          <a:xfrm>
            <a:off x="965200" y="2387600"/>
            <a:ext cx="10094417" cy="6286500"/>
          </a:xfrm>
          <a:prstGeom prst="rect">
            <a:avLst/>
          </a:prstGeom>
        </p:spPr>
        <p:txBody>
          <a:bodyPr/>
          <a:lstStyle/>
          <a:p>
            <a:pPr marL="400050" indent="-400050">
              <a:defRPr sz="3000"/>
            </a:pPr>
            <a:r>
              <a:rPr sz="3500"/>
              <a:t>Not everything works smoothly all the time</a:t>
            </a:r>
            <a:r>
              <a:t> in open source projects</a:t>
            </a:r>
          </a:p>
          <a:p>
            <a:pPr lvl="1">
              <a:defRPr sz="3500"/>
            </a:pPr>
            <a:r>
              <a:rPr b="1">
                <a:latin typeface="Helvetica"/>
                <a:ea typeface="Helvetica"/>
                <a:cs typeface="Helvetica"/>
                <a:sym typeface="Helvetica"/>
              </a:rPr>
              <a:t>Problems</a:t>
            </a:r>
            <a:r>
              <a:t>:</a:t>
            </a:r>
          </a:p>
          <a:p>
            <a:pPr lvl="2" marL="914400" indent="-228600">
              <a:buSzPct val="100000"/>
              <a:defRPr sz="2400"/>
            </a:pPr>
            <a:r>
              <a:t>Uncertainty?</a:t>
            </a:r>
          </a:p>
          <a:p>
            <a:pPr lvl="2" marL="914400" indent="-228600">
              <a:buSzPct val="100000"/>
              <a:defRPr sz="2400"/>
            </a:pPr>
            <a:r>
              <a:t>Will the vendor stick around?</a:t>
            </a:r>
          </a:p>
          <a:p>
            <a:pPr lvl="2" marL="914400" indent="-228600">
              <a:buSzPct val="100000"/>
              <a:defRPr sz="2400"/>
            </a:pPr>
            <a:r>
              <a:t>“Industry is just as afraid of "fly-by-night" open source packages as it is of fly-by-night vendors that may not be around tomorrow.”</a:t>
            </a:r>
          </a:p>
        </p:txBody>
      </p:sp>
      <p:sp>
        <p:nvSpPr>
          <p:cNvPr id="125" name="Shape 125"/>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prstGeom prst="rect">
            <a:avLst/>
          </a:prstGeom>
        </p:spPr>
        <p:txBody>
          <a:bodyPr/>
          <a:lstStyle/>
          <a:p>
            <a:pPr defTabSz="578358">
              <a:defRPr sz="7919"/>
            </a:pPr>
            <a:r>
              <a:rPr sz="5544"/>
              <a:t>Sentiment Analysis:</a:t>
            </a:r>
            <a:br>
              <a:rPr sz="5544"/>
            </a:br>
            <a:r>
              <a:t>Time Series Analysis</a:t>
            </a:r>
          </a:p>
        </p:txBody>
      </p:sp>
      <p:sp>
        <p:nvSpPr>
          <p:cNvPr id="224" name="Shape 224"/>
          <p:cNvSpPr/>
          <p:nvPr>
            <p:ph type="body" idx="1"/>
          </p:nvPr>
        </p:nvSpPr>
        <p:spPr>
          <a:prstGeom prst="rect">
            <a:avLst/>
          </a:prstGeom>
        </p:spPr>
        <p:txBody>
          <a:bodyPr/>
          <a:lstStyle/>
          <a:p>
            <a:pPr marL="0" indent="0" defTabSz="449833">
              <a:spcBef>
                <a:spcPts val="3200"/>
              </a:spcBef>
              <a:buSzTx/>
              <a:buNone/>
              <a:defRPr sz="2772"/>
            </a:pPr>
            <a:r>
              <a:t>Used in</a:t>
            </a:r>
          </a:p>
          <a:p>
            <a:pPr marL="342264" indent="-342264" defTabSz="449833">
              <a:spcBef>
                <a:spcPts val="3200"/>
              </a:spcBef>
              <a:defRPr sz="2772"/>
            </a:pPr>
            <a:r>
              <a:t>Census analysis</a:t>
            </a:r>
          </a:p>
          <a:p>
            <a:pPr marL="342264" indent="-342264" defTabSz="449833">
              <a:spcBef>
                <a:spcPts val="3200"/>
              </a:spcBef>
              <a:defRPr sz="2772"/>
            </a:pPr>
            <a:r>
              <a:t>Business forecasting</a:t>
            </a:r>
          </a:p>
          <a:p>
            <a:pPr marL="342264" indent="-342264" defTabSz="449833">
              <a:spcBef>
                <a:spcPts val="3200"/>
              </a:spcBef>
              <a:defRPr sz="2772"/>
            </a:pPr>
            <a:r>
              <a:t>Disease incidence tracking</a:t>
            </a:r>
          </a:p>
          <a:p>
            <a:pPr marL="342264" indent="-342264" defTabSz="449833">
              <a:spcBef>
                <a:spcPts val="3200"/>
              </a:spcBef>
              <a:defRPr sz="2772"/>
            </a:pPr>
            <a:r>
              <a:t>Understanding fluctuations in business sales</a:t>
            </a:r>
          </a:p>
          <a:p>
            <a:pPr marL="342264" indent="-342264" defTabSz="449833">
              <a:spcBef>
                <a:spcPts val="3200"/>
              </a:spcBef>
              <a:defRPr sz="2772"/>
            </a:pPr>
            <a:r>
              <a:t>Airline's decision to buy airplanes bc of passenger trends and decision to increase/maintain market share</a:t>
            </a:r>
          </a:p>
          <a:p>
            <a:pPr marL="342264" indent="-342264" defTabSz="449833">
              <a:spcBef>
                <a:spcPts val="3200"/>
              </a:spcBef>
              <a:defRPr sz="2772"/>
            </a:pPr>
            <a:r>
              <a:t>Monitoring unemployment rate; as an economic indicator used by decision makers</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body" idx="1"/>
          </p:nvPr>
        </p:nvSpPr>
        <p:spPr>
          <a:prstGeom prst="rect">
            <a:avLst/>
          </a:prstGeom>
        </p:spPr>
        <p:txBody>
          <a:bodyPr/>
          <a:lstStyle/>
          <a:p>
            <a:pPr marL="0" indent="0" defTabSz="414781">
              <a:spcBef>
                <a:spcPts val="2900"/>
              </a:spcBef>
              <a:buSzTx/>
              <a:buNone/>
              <a:defRPr sz="2556"/>
            </a:pPr>
            <a:r>
              <a:t>Used to</a:t>
            </a:r>
          </a:p>
          <a:p>
            <a:pPr marL="315594" indent="-315594" defTabSz="414781">
              <a:spcBef>
                <a:spcPts val="2900"/>
              </a:spcBef>
              <a:defRPr b="1" sz="2556">
                <a:latin typeface="Helvetica"/>
                <a:ea typeface="Helvetica"/>
                <a:cs typeface="Helvetica"/>
                <a:sym typeface="Helvetica"/>
              </a:defRPr>
            </a:pPr>
            <a:r>
              <a:t>To understand the past, and predict the future</a:t>
            </a:r>
          </a:p>
          <a:p>
            <a:pPr marL="315594" indent="-315594" defTabSz="414781">
              <a:spcBef>
                <a:spcPts val="2900"/>
              </a:spcBef>
              <a:defRPr sz="2556"/>
            </a:pPr>
            <a:r>
              <a:rPr b="1">
                <a:latin typeface="Helvetica"/>
                <a:ea typeface="Helvetica"/>
                <a:cs typeface="Helvetica"/>
                <a:sym typeface="Helvetica"/>
              </a:rPr>
              <a:t>Forecasting</a:t>
            </a:r>
            <a:r>
              <a:t> (predicting inference, a subset of statistical inference). assumes that present trends continue. This assumption cannot be checked empirically, but, when we identify the likely causes for a trend, we can justify the forecasting(extrapolating it) for a few time-steps at least</a:t>
            </a:r>
          </a:p>
          <a:p>
            <a:pPr marL="315594" indent="-315594" defTabSz="414781">
              <a:spcBef>
                <a:spcPts val="2900"/>
              </a:spcBef>
              <a:defRPr b="1" sz="2556">
                <a:latin typeface="Helvetica"/>
                <a:ea typeface="Helvetica"/>
                <a:cs typeface="Helvetica"/>
                <a:sym typeface="Helvetica"/>
              </a:defRPr>
            </a:pPr>
            <a:r>
              <a:t>Anomaly detection</a:t>
            </a:r>
          </a:p>
          <a:p>
            <a:pPr marL="315594" indent="-315594" defTabSz="414781">
              <a:spcBef>
                <a:spcPts val="2900"/>
              </a:spcBef>
              <a:defRPr sz="2556"/>
            </a:pPr>
            <a:r>
              <a:t>Classification (assigning a time series pattern to a specific category: e.g. gesture recognition of hand movements in sign language videos)</a:t>
            </a:r>
          </a:p>
          <a:p>
            <a:pPr marL="315594" indent="-315594" defTabSz="414781">
              <a:spcBef>
                <a:spcPts val="2900"/>
              </a:spcBef>
              <a:defRPr sz="2556"/>
            </a:pPr>
            <a:r>
              <a:t>Query by content ~ content-based image retrieval</a:t>
            </a:r>
          </a:p>
        </p:txBody>
      </p:sp>
      <p:sp>
        <p:nvSpPr>
          <p:cNvPr id="227" name="Shape 227"/>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body" sz="half" idx="1"/>
          </p:nvPr>
        </p:nvSpPr>
        <p:spPr>
          <a:xfrm>
            <a:off x="952500" y="2603500"/>
            <a:ext cx="11099800" cy="4208909"/>
          </a:xfrm>
          <a:prstGeom prst="rect">
            <a:avLst/>
          </a:prstGeom>
        </p:spPr>
        <p:txBody>
          <a:bodyPr/>
          <a:lstStyle/>
          <a:p>
            <a:pPr marL="0" indent="0" defTabSz="327152">
              <a:spcBef>
                <a:spcPts val="2300"/>
              </a:spcBef>
              <a:buSzTx/>
              <a:buNone/>
              <a:defRPr sz="2016"/>
            </a:pPr>
            <a:r>
              <a:t>Patterns</a:t>
            </a:r>
          </a:p>
          <a:p>
            <a:pPr marL="355600" indent="-355600" defTabSz="327152">
              <a:spcBef>
                <a:spcPts val="2300"/>
              </a:spcBef>
              <a:buSzPct val="100000"/>
              <a:buAutoNum type="arabicPeriod" startAt="1"/>
              <a:defRPr sz="2016"/>
            </a:pPr>
            <a:r>
              <a:t>Trend: a non-periodic systematic change in a TS: a long-term change in the ‘mean’. </a:t>
            </a:r>
          </a:p>
          <a:p>
            <a:pPr lvl="1" marL="497840" indent="-248920" defTabSz="327152">
              <a:spcBef>
                <a:spcPts val="2300"/>
              </a:spcBef>
              <a:defRPr sz="2016"/>
            </a:pPr>
            <a:r>
              <a:t>Can be modeled simply by a linear increase or decrease. (only if it's deterministic ~ it's non-stochastic). </a:t>
            </a:r>
          </a:p>
          <a:p>
            <a:pPr lvl="1" marL="497840" indent="-248920" defTabSz="327152">
              <a:spcBef>
                <a:spcPts val="2300"/>
              </a:spcBef>
              <a:defRPr sz="2016"/>
            </a:pPr>
            <a:r>
              <a:t>Stochastic trend: seems to change direction at unpredictable times rather than displaying a consistent pattern (e.g. like the air passenger series); inexplicable changes in direction</a:t>
            </a:r>
          </a:p>
          <a:p>
            <a:pPr marL="355600" indent="-355600" defTabSz="327152">
              <a:spcBef>
                <a:spcPts val="2300"/>
              </a:spcBef>
              <a:buSzPct val="100000"/>
              <a:buAutoNum type="arabicPeriod" startAt="1"/>
              <a:defRPr sz="2016"/>
            </a:pPr>
            <a:r>
              <a:t>Seasonal variation: a repeating pattern within a fixed period (e.g. each year)</a:t>
            </a:r>
          </a:p>
          <a:p>
            <a:pPr marL="355600" indent="-355600" defTabSz="327152">
              <a:spcBef>
                <a:spcPts val="2300"/>
              </a:spcBef>
              <a:buSzPct val="100000"/>
              <a:buAutoNum type="arabicPeriod" startAt="1"/>
              <a:defRPr sz="2016"/>
            </a:pPr>
            <a:r>
              <a:t>Cycles: a non-fixed-period cycle (without a fixed period). Example: El-Nino</a:t>
            </a:r>
          </a:p>
        </p:txBody>
      </p:sp>
      <p:sp>
        <p:nvSpPr>
          <p:cNvPr id="230" name="Shape 230"/>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lvl1pPr defTabSz="543305">
              <a:defRPr sz="7440"/>
            </a:lvl1pPr>
          </a:lstStyle>
          <a:p>
            <a:pPr/>
            <a:r>
              <a:t>Time Series of Sentiments</a:t>
            </a:r>
          </a:p>
        </p:txBody>
      </p:sp>
      <p:pic>
        <p:nvPicPr>
          <p:cNvPr id="233" name="TS_1.pdf"/>
          <p:cNvPicPr>
            <a:picLocks noChangeAspect="1"/>
          </p:cNvPicPr>
          <p:nvPr/>
        </p:nvPicPr>
        <p:blipFill>
          <a:blip r:embed="rId2">
            <a:extLst/>
          </a:blip>
          <a:srcRect l="0" t="4491" r="0" b="4491"/>
          <a:stretch>
            <a:fillRect/>
          </a:stretch>
        </p:blipFill>
        <p:spPr>
          <a:xfrm>
            <a:off x="339758" y="2701581"/>
            <a:ext cx="3005979" cy="1865412"/>
          </a:xfrm>
          <a:prstGeom prst="rect">
            <a:avLst/>
          </a:prstGeom>
          <a:ln w="12700">
            <a:miter lim="400000"/>
          </a:ln>
        </p:spPr>
      </p:pic>
      <p:pic>
        <p:nvPicPr>
          <p:cNvPr id="234" name="TS_2.pdf"/>
          <p:cNvPicPr>
            <a:picLocks noChangeAspect="1"/>
          </p:cNvPicPr>
          <p:nvPr/>
        </p:nvPicPr>
        <p:blipFill>
          <a:blip r:embed="rId3">
            <a:extLst/>
          </a:blip>
          <a:srcRect l="0" t="4491" r="0" b="4491"/>
          <a:stretch>
            <a:fillRect/>
          </a:stretch>
        </p:blipFill>
        <p:spPr>
          <a:xfrm>
            <a:off x="3362531" y="2693674"/>
            <a:ext cx="3031461" cy="1881226"/>
          </a:xfrm>
          <a:prstGeom prst="rect">
            <a:avLst/>
          </a:prstGeom>
          <a:ln w="12700">
            <a:miter lim="400000"/>
          </a:ln>
        </p:spPr>
      </p:pic>
      <p:pic>
        <p:nvPicPr>
          <p:cNvPr id="235" name="TS_3.pdf"/>
          <p:cNvPicPr>
            <a:picLocks noChangeAspect="1"/>
          </p:cNvPicPr>
          <p:nvPr/>
        </p:nvPicPr>
        <p:blipFill>
          <a:blip r:embed="rId4">
            <a:extLst/>
          </a:blip>
          <a:srcRect l="0" t="4491" r="0" b="4491"/>
          <a:stretch>
            <a:fillRect/>
          </a:stretch>
        </p:blipFill>
        <p:spPr>
          <a:xfrm>
            <a:off x="6369256" y="2688514"/>
            <a:ext cx="3031461" cy="1881226"/>
          </a:xfrm>
          <a:prstGeom prst="rect">
            <a:avLst/>
          </a:prstGeom>
          <a:ln w="12700">
            <a:miter lim="400000"/>
          </a:ln>
        </p:spPr>
      </p:pic>
      <p:pic>
        <p:nvPicPr>
          <p:cNvPr id="236" name="TS_4.pdf"/>
          <p:cNvPicPr>
            <a:picLocks noChangeAspect="1"/>
          </p:cNvPicPr>
          <p:nvPr/>
        </p:nvPicPr>
        <p:blipFill>
          <a:blip r:embed="rId5">
            <a:extLst/>
          </a:blip>
          <a:srcRect l="0" t="4491" r="0" b="4491"/>
          <a:stretch>
            <a:fillRect/>
          </a:stretch>
        </p:blipFill>
        <p:spPr>
          <a:xfrm>
            <a:off x="9409024" y="2693674"/>
            <a:ext cx="3031462" cy="1881226"/>
          </a:xfrm>
          <a:prstGeom prst="rect">
            <a:avLst/>
          </a:prstGeom>
          <a:ln w="12700">
            <a:miter lim="400000"/>
          </a:ln>
        </p:spPr>
      </p:pic>
      <p:pic>
        <p:nvPicPr>
          <p:cNvPr id="237" name="TS_5.pdf"/>
          <p:cNvPicPr>
            <a:picLocks noChangeAspect="1"/>
          </p:cNvPicPr>
          <p:nvPr/>
        </p:nvPicPr>
        <p:blipFill>
          <a:blip r:embed="rId6">
            <a:extLst/>
          </a:blip>
          <a:srcRect l="0" t="4491" r="0" b="4491"/>
          <a:stretch>
            <a:fillRect/>
          </a:stretch>
        </p:blipFill>
        <p:spPr>
          <a:xfrm>
            <a:off x="327017" y="4665073"/>
            <a:ext cx="3005979" cy="1865413"/>
          </a:xfrm>
          <a:prstGeom prst="rect">
            <a:avLst/>
          </a:prstGeom>
          <a:ln w="12700">
            <a:miter lim="400000"/>
          </a:ln>
        </p:spPr>
      </p:pic>
      <p:pic>
        <p:nvPicPr>
          <p:cNvPr id="238" name="TS_6.pdf"/>
          <p:cNvPicPr>
            <a:picLocks noChangeAspect="1"/>
          </p:cNvPicPr>
          <p:nvPr/>
        </p:nvPicPr>
        <p:blipFill>
          <a:blip r:embed="rId7">
            <a:extLst/>
          </a:blip>
          <a:srcRect l="0" t="4491" r="0" b="4491"/>
          <a:stretch>
            <a:fillRect/>
          </a:stretch>
        </p:blipFill>
        <p:spPr>
          <a:xfrm>
            <a:off x="3415089" y="4665074"/>
            <a:ext cx="3005980" cy="1865412"/>
          </a:xfrm>
          <a:prstGeom prst="rect">
            <a:avLst/>
          </a:prstGeom>
          <a:ln w="12700">
            <a:miter lim="400000"/>
          </a:ln>
        </p:spPr>
      </p:pic>
      <p:pic>
        <p:nvPicPr>
          <p:cNvPr id="239" name="TS_7.pdf"/>
          <p:cNvPicPr>
            <a:picLocks noChangeAspect="1"/>
          </p:cNvPicPr>
          <p:nvPr/>
        </p:nvPicPr>
        <p:blipFill>
          <a:blip r:embed="rId8">
            <a:extLst/>
          </a:blip>
          <a:srcRect l="0" t="4491" r="0" b="4491"/>
          <a:stretch>
            <a:fillRect/>
          </a:stretch>
        </p:blipFill>
        <p:spPr>
          <a:xfrm>
            <a:off x="6381998" y="4665073"/>
            <a:ext cx="3005978" cy="1865413"/>
          </a:xfrm>
          <a:prstGeom prst="rect">
            <a:avLst/>
          </a:prstGeom>
          <a:ln w="12700">
            <a:miter lim="400000"/>
          </a:ln>
        </p:spPr>
      </p:pic>
      <p:pic>
        <p:nvPicPr>
          <p:cNvPr id="240" name="TS_8.pdf"/>
          <p:cNvPicPr>
            <a:picLocks noChangeAspect="1"/>
          </p:cNvPicPr>
          <p:nvPr/>
        </p:nvPicPr>
        <p:blipFill>
          <a:blip r:embed="rId9">
            <a:extLst/>
          </a:blip>
          <a:srcRect l="0" t="4491" r="0" b="4491"/>
          <a:stretch>
            <a:fillRect/>
          </a:stretch>
        </p:blipFill>
        <p:spPr>
          <a:xfrm>
            <a:off x="9409024" y="4653213"/>
            <a:ext cx="3031461" cy="1881227"/>
          </a:xfrm>
          <a:prstGeom prst="rect">
            <a:avLst/>
          </a:prstGeom>
          <a:ln w="12700">
            <a:miter lim="400000"/>
          </a:ln>
        </p:spPr>
      </p:pic>
      <p:pic>
        <p:nvPicPr>
          <p:cNvPr id="241" name="TS_9.pdf"/>
          <p:cNvPicPr>
            <a:picLocks noChangeAspect="1"/>
          </p:cNvPicPr>
          <p:nvPr/>
        </p:nvPicPr>
        <p:blipFill>
          <a:blip r:embed="rId10">
            <a:extLst/>
          </a:blip>
          <a:stretch>
            <a:fillRect/>
          </a:stretch>
        </p:blipFill>
        <p:spPr>
          <a:xfrm>
            <a:off x="363115" y="6528600"/>
            <a:ext cx="3005978" cy="2049531"/>
          </a:xfrm>
          <a:prstGeom prst="rect">
            <a:avLst/>
          </a:prstGeom>
          <a:ln w="12700">
            <a:miter lim="400000"/>
          </a:ln>
        </p:spPr>
      </p:pic>
      <p:pic>
        <p:nvPicPr>
          <p:cNvPr id="242" name="TS_10.pdf"/>
          <p:cNvPicPr>
            <a:picLocks noChangeAspect="1"/>
          </p:cNvPicPr>
          <p:nvPr/>
        </p:nvPicPr>
        <p:blipFill>
          <a:blip r:embed="rId11">
            <a:extLst/>
          </a:blip>
          <a:stretch>
            <a:fillRect/>
          </a:stretch>
        </p:blipFill>
        <p:spPr>
          <a:xfrm>
            <a:off x="3415089" y="6528600"/>
            <a:ext cx="3005979" cy="2049532"/>
          </a:xfrm>
          <a:prstGeom prst="rect">
            <a:avLst/>
          </a:prstGeom>
          <a:ln w="12700">
            <a:miter lim="400000"/>
          </a:ln>
        </p:spPr>
      </p:pic>
      <p:pic>
        <p:nvPicPr>
          <p:cNvPr id="243" name="TS_11.pdf"/>
          <p:cNvPicPr>
            <a:picLocks noChangeAspect="1"/>
          </p:cNvPicPr>
          <p:nvPr/>
        </p:nvPicPr>
        <p:blipFill>
          <a:blip r:embed="rId12">
            <a:extLst/>
          </a:blip>
          <a:stretch>
            <a:fillRect/>
          </a:stretch>
        </p:blipFill>
        <p:spPr>
          <a:xfrm>
            <a:off x="6381997" y="6528600"/>
            <a:ext cx="3005979" cy="2049532"/>
          </a:xfrm>
          <a:prstGeom prst="rect">
            <a:avLst/>
          </a:prstGeom>
          <a:ln w="12700">
            <a:miter lim="400000"/>
          </a:ln>
        </p:spPr>
      </p:pic>
      <p:pic>
        <p:nvPicPr>
          <p:cNvPr id="244" name="TS_12.pdf"/>
          <p:cNvPicPr>
            <a:picLocks noChangeAspect="1"/>
          </p:cNvPicPr>
          <p:nvPr/>
        </p:nvPicPr>
        <p:blipFill>
          <a:blip r:embed="rId13">
            <a:extLst/>
          </a:blip>
          <a:stretch>
            <a:fillRect/>
          </a:stretch>
        </p:blipFill>
        <p:spPr>
          <a:xfrm>
            <a:off x="9409024" y="6519913"/>
            <a:ext cx="3031462" cy="2066906"/>
          </a:xfrm>
          <a:prstGeom prst="rect">
            <a:avLst/>
          </a:prstGeom>
          <a:ln w="12700">
            <a:miter lim="400000"/>
          </a:ln>
        </p:spPr>
      </p:pic>
      <p:sp>
        <p:nvSpPr>
          <p:cNvPr id="245" name="Shape 245"/>
          <p:cNvSpPr/>
          <p:nvPr/>
        </p:nvSpPr>
        <p:spPr>
          <a:xfrm>
            <a:off x="559457" y="40264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6" name="Shape 246"/>
          <p:cNvSpPr/>
          <p:nvPr/>
        </p:nvSpPr>
        <p:spPr>
          <a:xfrm>
            <a:off x="3605082" y="40899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7" name="Shape 247"/>
          <p:cNvSpPr/>
          <p:nvPr/>
        </p:nvSpPr>
        <p:spPr>
          <a:xfrm>
            <a:off x="553107" y="5975920"/>
            <a:ext cx="2662956"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8" name="Shape 248"/>
          <p:cNvSpPr/>
          <p:nvPr/>
        </p:nvSpPr>
        <p:spPr>
          <a:xfrm>
            <a:off x="3605082" y="58393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9" name="Shape 249"/>
          <p:cNvSpPr/>
          <p:nvPr/>
        </p:nvSpPr>
        <p:spPr>
          <a:xfrm>
            <a:off x="553107" y="7817420"/>
            <a:ext cx="2697658" cy="3176"/>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0" name="Shape 250"/>
          <p:cNvSpPr/>
          <p:nvPr/>
        </p:nvSpPr>
        <p:spPr>
          <a:xfrm>
            <a:off x="3605082" y="7715820"/>
            <a:ext cx="2695314" cy="15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1" name="Shape 251"/>
          <p:cNvSpPr/>
          <p:nvPr/>
        </p:nvSpPr>
        <p:spPr>
          <a:xfrm>
            <a:off x="6588470" y="4013770"/>
            <a:ext cx="269621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2" name="Shape 252"/>
          <p:cNvSpPr/>
          <p:nvPr/>
        </p:nvSpPr>
        <p:spPr>
          <a:xfrm>
            <a:off x="9611717" y="39470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3" name="Shape 253"/>
          <p:cNvSpPr/>
          <p:nvPr/>
        </p:nvSpPr>
        <p:spPr>
          <a:xfrm>
            <a:off x="6602049" y="598862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4" name="Shape 254"/>
          <p:cNvSpPr/>
          <p:nvPr/>
        </p:nvSpPr>
        <p:spPr>
          <a:xfrm>
            <a:off x="9611717" y="61695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5" name="Shape 255"/>
          <p:cNvSpPr/>
          <p:nvPr/>
        </p:nvSpPr>
        <p:spPr>
          <a:xfrm>
            <a:off x="6602049" y="8090163"/>
            <a:ext cx="2669059"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6" name="Shape 256"/>
          <p:cNvSpPr/>
          <p:nvPr/>
        </p:nvSpPr>
        <p:spPr>
          <a:xfrm>
            <a:off x="9611717" y="7842820"/>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lvl1pPr defTabSz="490727">
              <a:defRPr sz="6719"/>
            </a:lvl1pPr>
          </a:lstStyle>
          <a:p>
            <a:pPr/>
            <a:r>
              <a:t>Time Series Analysis of Sentiments</a:t>
            </a:r>
          </a:p>
        </p:txBody>
      </p:sp>
      <p:pic>
        <p:nvPicPr>
          <p:cNvPr id="259" name="D_2.pdf"/>
          <p:cNvPicPr>
            <a:picLocks noChangeAspect="1"/>
          </p:cNvPicPr>
          <p:nvPr/>
        </p:nvPicPr>
        <p:blipFill>
          <a:blip r:embed="rId2">
            <a:extLst/>
          </a:blip>
          <a:stretch>
            <a:fillRect/>
          </a:stretch>
        </p:blipFill>
        <p:spPr>
          <a:xfrm>
            <a:off x="3342551" y="2266109"/>
            <a:ext cx="6319698" cy="7468734"/>
          </a:xfrm>
          <a:prstGeom prst="rect">
            <a:avLst/>
          </a:prstGeom>
          <a:ln w="12700">
            <a:miter lim="400000"/>
          </a:ln>
        </p:spPr>
      </p:pic>
      <p:sp>
        <p:nvSpPr>
          <p:cNvPr id="260" name="Shape 260"/>
          <p:cNvSpPr/>
          <p:nvPr/>
        </p:nvSpPr>
        <p:spPr>
          <a:xfrm>
            <a:off x="3734145" y="39915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61" name="Shape 261"/>
          <p:cNvSpPr/>
          <p:nvPr/>
        </p:nvSpPr>
        <p:spPr>
          <a:xfrm>
            <a:off x="3734146" y="593147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62" name="Shape 262"/>
          <p:cNvSpPr/>
          <p:nvPr/>
        </p:nvSpPr>
        <p:spPr>
          <a:xfrm>
            <a:off x="3734146" y="683952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63" name="Shape 263"/>
          <p:cNvSpPr/>
          <p:nvPr/>
        </p:nvSpPr>
        <p:spPr>
          <a:xfrm>
            <a:off x="3734146" y="85381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64" name="Shape 264"/>
          <p:cNvSpPr/>
          <p:nvPr/>
        </p:nvSpPr>
        <p:spPr>
          <a:xfrm>
            <a:off x="8364660" y="4315883"/>
            <a:ext cx="11311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Trend</a:t>
            </a:r>
          </a:p>
        </p:txBody>
      </p:sp>
      <p:sp>
        <p:nvSpPr>
          <p:cNvPr id="265" name="Shape 265"/>
          <p:cNvSpPr/>
          <p:nvPr/>
        </p:nvSpPr>
        <p:spPr>
          <a:xfrm>
            <a:off x="8353586" y="5961347"/>
            <a:ext cx="115326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Seasonality</a:t>
            </a:r>
          </a:p>
        </p:txBody>
      </p:sp>
      <p:sp>
        <p:nvSpPr>
          <p:cNvPr id="266" name="Shape 266"/>
          <p:cNvSpPr/>
          <p:nvPr/>
        </p:nvSpPr>
        <p:spPr>
          <a:xfrm>
            <a:off x="8827833" y="2640541"/>
            <a:ext cx="6577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Raw</a:t>
            </a:r>
          </a:p>
        </p:txBody>
      </p:sp>
      <p:sp>
        <p:nvSpPr>
          <p:cNvPr id="267" name="Shape 267"/>
          <p:cNvSpPr/>
          <p:nvPr/>
        </p:nvSpPr>
        <p:spPr>
          <a:xfrm>
            <a:off x="7844853" y="7634328"/>
            <a:ext cx="164579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Residual</a:t>
            </a:r>
          </a:p>
        </p:txBody>
      </p:sp>
      <p:pic>
        <p:nvPicPr>
          <p:cNvPr id="268" name="Screen Shot 2017-04-18 at 5.36.17 PM.png"/>
          <p:cNvPicPr>
            <a:picLocks noChangeAspect="1"/>
          </p:cNvPicPr>
          <p:nvPr/>
        </p:nvPicPr>
        <p:blipFill>
          <a:blip r:embed="rId3">
            <a:extLst/>
          </a:blip>
          <a:stretch>
            <a:fillRect/>
          </a:stretch>
        </p:blipFill>
        <p:spPr>
          <a:xfrm>
            <a:off x="3404283" y="4292106"/>
            <a:ext cx="6147769" cy="1704417"/>
          </a:xfrm>
          <a:prstGeom prst="rect">
            <a:avLst/>
          </a:prstGeom>
          <a:ln w="12700">
            <a:miter lim="400000"/>
          </a:ln>
        </p:spPr>
      </p:pic>
      <p:pic>
        <p:nvPicPr>
          <p:cNvPr id="269" name="Screen Shot 2017-04-18 at 5.40.23 PM.png"/>
          <p:cNvPicPr>
            <a:picLocks noChangeAspect="1"/>
          </p:cNvPicPr>
          <p:nvPr/>
        </p:nvPicPr>
        <p:blipFill>
          <a:blip r:embed="rId4">
            <a:extLst/>
          </a:blip>
          <a:stretch>
            <a:fillRect/>
          </a:stretch>
        </p:blipFill>
        <p:spPr>
          <a:xfrm>
            <a:off x="3390538" y="5956157"/>
            <a:ext cx="6147770" cy="1697472"/>
          </a:xfrm>
          <a:prstGeom prst="rect">
            <a:avLst/>
          </a:prstGeom>
          <a:ln w="12700">
            <a:miter lim="400000"/>
          </a:ln>
        </p:spPr>
      </p:pic>
      <p:sp>
        <p:nvSpPr>
          <p:cNvPr id="270" name="Shape 270"/>
          <p:cNvSpPr/>
          <p:nvPr/>
        </p:nvSpPr>
        <p:spPr>
          <a:xfrm flipH="1">
            <a:off x="9675093" y="54673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271" name="Shape 271"/>
          <p:cNvSpPr/>
          <p:nvPr/>
        </p:nvSpPr>
        <p:spPr>
          <a:xfrm>
            <a:off x="10590847" y="7327900"/>
            <a:ext cx="2160906"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Most insightful</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a:t>
            </a:r>
          </a:p>
        </p:txBody>
      </p:sp>
      <p:pic>
        <p:nvPicPr>
          <p:cNvPr id="274" name="D_6.pdf"/>
          <p:cNvPicPr>
            <a:picLocks noChangeAspect="1"/>
          </p:cNvPicPr>
          <p:nvPr/>
        </p:nvPicPr>
        <p:blipFill>
          <a:blip r:embed="rId2">
            <a:extLst/>
          </a:blip>
          <a:stretch>
            <a:fillRect/>
          </a:stretch>
        </p:blipFill>
        <p:spPr>
          <a:xfrm>
            <a:off x="154851" y="2349673"/>
            <a:ext cx="5594583" cy="6611780"/>
          </a:xfrm>
          <a:prstGeom prst="rect">
            <a:avLst/>
          </a:prstGeom>
          <a:ln w="12700">
            <a:miter lim="400000"/>
          </a:ln>
        </p:spPr>
      </p:pic>
      <p:pic>
        <p:nvPicPr>
          <p:cNvPr id="275" name="D_2.pdf"/>
          <p:cNvPicPr>
            <a:picLocks noChangeAspect="1"/>
          </p:cNvPicPr>
          <p:nvPr/>
        </p:nvPicPr>
        <p:blipFill>
          <a:blip r:embed="rId3">
            <a:extLst/>
          </a:blip>
          <a:stretch>
            <a:fillRect/>
          </a:stretch>
        </p:blipFill>
        <p:spPr>
          <a:xfrm>
            <a:off x="7129366" y="2344881"/>
            <a:ext cx="5767755" cy="6816438"/>
          </a:xfrm>
          <a:prstGeom prst="rect">
            <a:avLst/>
          </a:prstGeom>
          <a:ln w="12700">
            <a:miter lim="400000"/>
          </a:ln>
        </p:spPr>
      </p:pic>
      <p:sp>
        <p:nvSpPr>
          <p:cNvPr id="276" name="Shape 276"/>
          <p:cNvSpPr/>
          <p:nvPr/>
        </p:nvSpPr>
        <p:spPr>
          <a:xfrm>
            <a:off x="6133392" y="88963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277" name="Shape 277"/>
          <p:cNvSpPr/>
          <p:nvPr/>
        </p:nvSpPr>
        <p:spPr>
          <a:xfrm>
            <a:off x="9566330" y="8896350"/>
            <a:ext cx="89382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chemeClr val="accent5"/>
                </a:solidFill>
              </a:rPr>
              <a:t>U.F</a:t>
            </a:r>
            <a:r>
              <a:t>.</a:t>
            </a:r>
          </a:p>
        </p:txBody>
      </p:sp>
      <p:sp>
        <p:nvSpPr>
          <p:cNvPr id="278" name="Shape 278"/>
          <p:cNvSpPr/>
          <p:nvPr/>
        </p:nvSpPr>
        <p:spPr>
          <a:xfrm>
            <a:off x="2505229" y="8896350"/>
            <a:ext cx="89382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H.F.</a:t>
            </a:r>
          </a:p>
        </p:txBody>
      </p:sp>
      <p:sp>
        <p:nvSpPr>
          <p:cNvPr id="279" name="Shape 279"/>
          <p:cNvSpPr/>
          <p:nvPr/>
        </p:nvSpPr>
        <p:spPr>
          <a:xfrm>
            <a:off x="492470" y="36753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0" name="Shape 280"/>
          <p:cNvSpPr/>
          <p:nvPr/>
        </p:nvSpPr>
        <p:spPr>
          <a:xfrm>
            <a:off x="492470" y="56057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1" name="Shape 281"/>
          <p:cNvSpPr/>
          <p:nvPr/>
        </p:nvSpPr>
        <p:spPr>
          <a:xfrm>
            <a:off x="479770" y="650109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2" name="Shape 282"/>
          <p:cNvSpPr/>
          <p:nvPr/>
        </p:nvSpPr>
        <p:spPr>
          <a:xfrm>
            <a:off x="492470" y="7844122"/>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3" name="Shape 283"/>
          <p:cNvSpPr/>
          <p:nvPr/>
        </p:nvSpPr>
        <p:spPr>
          <a:xfrm>
            <a:off x="7488722" y="39198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4" name="Shape 284"/>
          <p:cNvSpPr/>
          <p:nvPr/>
        </p:nvSpPr>
        <p:spPr>
          <a:xfrm>
            <a:off x="7488722" y="80727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5" name="Shape 285"/>
          <p:cNvSpPr/>
          <p:nvPr/>
        </p:nvSpPr>
        <p:spPr>
          <a:xfrm>
            <a:off x="7488722" y="5688297"/>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6" name="Shape 286"/>
          <p:cNvSpPr/>
          <p:nvPr/>
        </p:nvSpPr>
        <p:spPr>
          <a:xfrm>
            <a:off x="7476022" y="6519211"/>
            <a:ext cx="528026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prstGeom prst="rect">
            <a:avLst/>
          </a:prstGeom>
        </p:spPr>
        <p:txBody>
          <a:bodyPr/>
          <a:lstStyle>
            <a:lvl1pPr defTabSz="490727">
              <a:defRPr sz="6719"/>
            </a:lvl1pPr>
          </a:lstStyle>
          <a:p>
            <a:pPr/>
            <a:r>
              <a:t>Time Series Analysis of Sentiments</a:t>
            </a:r>
          </a:p>
        </p:txBody>
      </p:sp>
      <p:sp>
        <p:nvSpPr>
          <p:cNvPr id="289" name="Shape 289"/>
          <p:cNvSpPr/>
          <p:nvPr/>
        </p:nvSpPr>
        <p:spPr>
          <a:xfrm>
            <a:off x="1541211" y="9086850"/>
            <a:ext cx="89382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chemeClr val="accent5"/>
                </a:solidFill>
              </a:rPr>
              <a:t>U.F</a:t>
            </a:r>
            <a:r>
              <a:t>.</a:t>
            </a:r>
          </a:p>
        </p:txBody>
      </p:sp>
      <p:sp>
        <p:nvSpPr>
          <p:cNvPr id="290" name="Shape 290"/>
          <p:cNvSpPr/>
          <p:nvPr/>
        </p:nvSpPr>
        <p:spPr>
          <a:xfrm>
            <a:off x="7993148" y="9086850"/>
            <a:ext cx="89382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H.F.</a:t>
            </a:r>
          </a:p>
        </p:txBody>
      </p:sp>
      <p:pic>
        <p:nvPicPr>
          <p:cNvPr id="291" name="D_1.pdf"/>
          <p:cNvPicPr>
            <a:picLocks noChangeAspect="1"/>
          </p:cNvPicPr>
          <p:nvPr/>
        </p:nvPicPr>
        <p:blipFill>
          <a:blip r:embed="rId2">
            <a:extLst/>
          </a:blip>
          <a:stretch>
            <a:fillRect/>
          </a:stretch>
        </p:blipFill>
        <p:spPr>
          <a:xfrm>
            <a:off x="446658" y="5468067"/>
            <a:ext cx="3082934" cy="3643467"/>
          </a:xfrm>
          <a:prstGeom prst="rect">
            <a:avLst/>
          </a:prstGeom>
          <a:ln w="12700">
            <a:miter lim="400000"/>
          </a:ln>
        </p:spPr>
      </p:pic>
      <p:pic>
        <p:nvPicPr>
          <p:cNvPr id="292" name="D_2.pdf"/>
          <p:cNvPicPr>
            <a:picLocks noChangeAspect="1"/>
          </p:cNvPicPr>
          <p:nvPr/>
        </p:nvPicPr>
        <p:blipFill>
          <a:blip r:embed="rId3">
            <a:extLst/>
          </a:blip>
          <a:stretch>
            <a:fillRect/>
          </a:stretch>
        </p:blipFill>
        <p:spPr>
          <a:xfrm>
            <a:off x="419709" y="1974075"/>
            <a:ext cx="3136832" cy="3707165"/>
          </a:xfrm>
          <a:prstGeom prst="rect">
            <a:avLst/>
          </a:prstGeom>
          <a:ln w="12700">
            <a:miter lim="400000"/>
          </a:ln>
        </p:spPr>
      </p:pic>
      <p:pic>
        <p:nvPicPr>
          <p:cNvPr id="293" name="D_3.pdf"/>
          <p:cNvPicPr>
            <a:picLocks noChangeAspect="1"/>
          </p:cNvPicPr>
          <p:nvPr/>
        </p:nvPicPr>
        <p:blipFill>
          <a:blip r:embed="rId4">
            <a:extLst/>
          </a:blip>
          <a:stretch>
            <a:fillRect/>
          </a:stretch>
        </p:blipFill>
        <p:spPr>
          <a:xfrm>
            <a:off x="3858805" y="2511708"/>
            <a:ext cx="2226991" cy="2631898"/>
          </a:xfrm>
          <a:prstGeom prst="rect">
            <a:avLst/>
          </a:prstGeom>
          <a:ln w="12700">
            <a:miter lim="400000"/>
          </a:ln>
        </p:spPr>
      </p:pic>
      <p:pic>
        <p:nvPicPr>
          <p:cNvPr id="294" name="D_4.pdf"/>
          <p:cNvPicPr>
            <a:picLocks noChangeAspect="1"/>
          </p:cNvPicPr>
          <p:nvPr/>
        </p:nvPicPr>
        <p:blipFill>
          <a:blip r:embed="rId5">
            <a:extLst/>
          </a:blip>
          <a:stretch>
            <a:fillRect/>
          </a:stretch>
        </p:blipFill>
        <p:spPr>
          <a:xfrm>
            <a:off x="6050668" y="2502490"/>
            <a:ext cx="2242591" cy="2650335"/>
          </a:xfrm>
          <a:prstGeom prst="rect">
            <a:avLst/>
          </a:prstGeom>
          <a:ln w="12700">
            <a:miter lim="400000"/>
          </a:ln>
        </p:spPr>
      </p:pic>
      <p:pic>
        <p:nvPicPr>
          <p:cNvPr id="295" name="D_5.pdf"/>
          <p:cNvPicPr>
            <a:picLocks noChangeAspect="1"/>
          </p:cNvPicPr>
          <p:nvPr/>
        </p:nvPicPr>
        <p:blipFill>
          <a:blip r:embed="rId6">
            <a:extLst/>
          </a:blip>
          <a:stretch>
            <a:fillRect/>
          </a:stretch>
        </p:blipFill>
        <p:spPr>
          <a:xfrm>
            <a:off x="8304727" y="2502490"/>
            <a:ext cx="2242591" cy="2650335"/>
          </a:xfrm>
          <a:prstGeom prst="rect">
            <a:avLst/>
          </a:prstGeom>
          <a:ln w="12700">
            <a:miter lim="400000"/>
          </a:ln>
        </p:spPr>
      </p:pic>
      <p:pic>
        <p:nvPicPr>
          <p:cNvPr id="296" name="D_6.pdf"/>
          <p:cNvPicPr>
            <a:picLocks noChangeAspect="1"/>
          </p:cNvPicPr>
          <p:nvPr/>
        </p:nvPicPr>
        <p:blipFill>
          <a:blip r:embed="rId7">
            <a:extLst/>
          </a:blip>
          <a:stretch>
            <a:fillRect/>
          </a:stretch>
        </p:blipFill>
        <p:spPr>
          <a:xfrm>
            <a:off x="10533386" y="2511708"/>
            <a:ext cx="2226991" cy="2631898"/>
          </a:xfrm>
          <a:prstGeom prst="rect">
            <a:avLst/>
          </a:prstGeom>
          <a:ln w="12700">
            <a:miter lim="400000"/>
          </a:ln>
        </p:spPr>
      </p:pic>
      <p:pic>
        <p:nvPicPr>
          <p:cNvPr id="297" name="D_7.pdf"/>
          <p:cNvPicPr>
            <a:picLocks noChangeAspect="1"/>
          </p:cNvPicPr>
          <p:nvPr/>
        </p:nvPicPr>
        <p:blipFill>
          <a:blip r:embed="rId8">
            <a:extLst/>
          </a:blip>
          <a:stretch>
            <a:fillRect/>
          </a:stretch>
        </p:blipFill>
        <p:spPr>
          <a:xfrm>
            <a:off x="5111405" y="5220028"/>
            <a:ext cx="2213152" cy="2615544"/>
          </a:xfrm>
          <a:prstGeom prst="rect">
            <a:avLst/>
          </a:prstGeom>
          <a:ln w="12700">
            <a:miter lim="400000"/>
          </a:ln>
        </p:spPr>
      </p:pic>
      <p:pic>
        <p:nvPicPr>
          <p:cNvPr id="298" name="D_8.pdf"/>
          <p:cNvPicPr>
            <a:picLocks noChangeAspect="1"/>
          </p:cNvPicPr>
          <p:nvPr/>
        </p:nvPicPr>
        <p:blipFill>
          <a:blip r:embed="rId9">
            <a:extLst/>
          </a:blip>
          <a:stretch>
            <a:fillRect/>
          </a:stretch>
        </p:blipFill>
        <p:spPr>
          <a:xfrm>
            <a:off x="7333485" y="5220028"/>
            <a:ext cx="2213153" cy="2615544"/>
          </a:xfrm>
          <a:prstGeom prst="rect">
            <a:avLst/>
          </a:prstGeom>
          <a:ln w="12700">
            <a:miter lim="400000"/>
          </a:ln>
        </p:spPr>
      </p:pic>
      <p:pic>
        <p:nvPicPr>
          <p:cNvPr id="299" name="D_9.pdf"/>
          <p:cNvPicPr>
            <a:picLocks noChangeAspect="1"/>
          </p:cNvPicPr>
          <p:nvPr/>
        </p:nvPicPr>
        <p:blipFill>
          <a:blip r:embed="rId10">
            <a:extLst/>
          </a:blip>
          <a:stretch>
            <a:fillRect/>
          </a:stretch>
        </p:blipFill>
        <p:spPr>
          <a:xfrm>
            <a:off x="9531407" y="5211851"/>
            <a:ext cx="2226991" cy="2631898"/>
          </a:xfrm>
          <a:prstGeom prst="rect">
            <a:avLst/>
          </a:prstGeom>
          <a:ln w="12700">
            <a:miter lim="400000"/>
          </a:ln>
        </p:spPr>
      </p:pic>
      <p:sp>
        <p:nvSpPr>
          <p:cNvPr id="300" name="Shape 300"/>
          <p:cNvSpPr/>
          <p:nvPr/>
        </p:nvSpPr>
        <p:spPr>
          <a:xfrm rot="16200000">
            <a:off x="6429348" y="3587017"/>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sp>
        <p:nvSpPr>
          <p:cNvPr id="301" name="Shape 301"/>
          <p:cNvSpPr/>
          <p:nvPr/>
        </p:nvSpPr>
        <p:spPr>
          <a:xfrm rot="16200000">
            <a:off x="534917" y="7193817"/>
            <a:ext cx="2347616"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0"/>
            </a:lvl1pPr>
          </a:lstStyle>
          <a:p>
            <a:pPr/>
            <a:r>
              <a:t>{</a:t>
            </a:r>
          </a:p>
        </p:txBody>
      </p:sp>
      <p:sp>
        <p:nvSpPr>
          <p:cNvPr id="302" name="Shape 302"/>
          <p:cNvSpPr/>
          <p:nvPr/>
        </p:nvSpPr>
        <p:spPr>
          <a:xfrm>
            <a:off x="611508" y="378946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3" name="Shape 303"/>
          <p:cNvSpPr/>
          <p:nvPr/>
        </p:nvSpPr>
        <p:spPr>
          <a:xfrm>
            <a:off x="611508" y="509121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4" name="Shape 304"/>
          <p:cNvSpPr/>
          <p:nvPr/>
        </p:nvSpPr>
        <p:spPr>
          <a:xfrm>
            <a:off x="611508" y="2827436"/>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5" name="Shape 305"/>
          <p:cNvSpPr/>
          <p:nvPr/>
        </p:nvSpPr>
        <p:spPr>
          <a:xfrm>
            <a:off x="636908" y="6269985"/>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6" name="Shape 306"/>
          <p:cNvSpPr/>
          <p:nvPr/>
        </p:nvSpPr>
        <p:spPr>
          <a:xfrm>
            <a:off x="636908" y="7264499"/>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7" name="Shape 307"/>
          <p:cNvSpPr/>
          <p:nvPr/>
        </p:nvSpPr>
        <p:spPr>
          <a:xfrm>
            <a:off x="636908" y="76320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8" name="Shape 308"/>
          <p:cNvSpPr/>
          <p:nvPr/>
        </p:nvSpPr>
        <p:spPr>
          <a:xfrm>
            <a:off x="636908" y="85464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9" name="Shape 309"/>
          <p:cNvSpPr/>
          <p:nvPr/>
        </p:nvSpPr>
        <p:spPr>
          <a:xfrm>
            <a:off x="3985474" y="37894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0" name="Shape 310"/>
          <p:cNvSpPr/>
          <p:nvPr/>
        </p:nvSpPr>
        <p:spPr>
          <a:xfrm>
            <a:off x="39854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1" name="Shape 311"/>
          <p:cNvSpPr/>
          <p:nvPr/>
        </p:nvSpPr>
        <p:spPr>
          <a:xfrm>
            <a:off x="3994999" y="42466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2" name="Shape 312"/>
          <p:cNvSpPr/>
          <p:nvPr/>
        </p:nvSpPr>
        <p:spPr>
          <a:xfrm>
            <a:off x="39854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3" name="Shape 313"/>
          <p:cNvSpPr/>
          <p:nvPr/>
        </p:nvSpPr>
        <p:spPr>
          <a:xfrm>
            <a:off x="6195274" y="30660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4" name="Shape 314"/>
          <p:cNvSpPr/>
          <p:nvPr/>
        </p:nvSpPr>
        <p:spPr>
          <a:xfrm>
            <a:off x="7473844" y="5868458"/>
            <a:ext cx="2019450"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5" name="Shape 315"/>
          <p:cNvSpPr/>
          <p:nvPr/>
        </p:nvSpPr>
        <p:spPr>
          <a:xfrm>
            <a:off x="61952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6" name="Shape 316"/>
          <p:cNvSpPr/>
          <p:nvPr/>
        </p:nvSpPr>
        <p:spPr>
          <a:xfrm>
            <a:off x="6191513"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7" name="Shape 317"/>
          <p:cNvSpPr/>
          <p:nvPr/>
        </p:nvSpPr>
        <p:spPr>
          <a:xfrm>
            <a:off x="6195274" y="417681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8" name="Shape 318"/>
          <p:cNvSpPr/>
          <p:nvPr/>
        </p:nvSpPr>
        <p:spPr>
          <a:xfrm>
            <a:off x="8440074" y="408495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9" name="Shape 319"/>
          <p:cNvSpPr/>
          <p:nvPr/>
        </p:nvSpPr>
        <p:spPr>
          <a:xfrm>
            <a:off x="8440074" y="3806395"/>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0" name="Shape 320"/>
          <p:cNvSpPr/>
          <p:nvPr/>
        </p:nvSpPr>
        <p:spPr>
          <a:xfrm>
            <a:off x="84400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1" name="Shape 321"/>
          <p:cNvSpPr/>
          <p:nvPr/>
        </p:nvSpPr>
        <p:spPr>
          <a:xfrm>
            <a:off x="10671077" y="3048728"/>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2" name="Shape 322"/>
          <p:cNvSpPr/>
          <p:nvPr/>
        </p:nvSpPr>
        <p:spPr>
          <a:xfrm>
            <a:off x="10658377"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3" name="Shape 323"/>
          <p:cNvSpPr/>
          <p:nvPr/>
        </p:nvSpPr>
        <p:spPr>
          <a:xfrm>
            <a:off x="10671077" y="416555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4" name="Shape 324"/>
          <p:cNvSpPr/>
          <p:nvPr/>
        </p:nvSpPr>
        <p:spPr>
          <a:xfrm>
            <a:off x="10672025" y="4703639"/>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5" name="Shape 325"/>
          <p:cNvSpPr/>
          <p:nvPr/>
        </p:nvSpPr>
        <p:spPr>
          <a:xfrm>
            <a:off x="8446350" y="4748311"/>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6" name="Shape 326"/>
          <p:cNvSpPr/>
          <p:nvPr/>
        </p:nvSpPr>
        <p:spPr>
          <a:xfrm>
            <a:off x="7465165" y="6513637"/>
            <a:ext cx="2028579" cy="3028"/>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7" name="Shape 327"/>
          <p:cNvSpPr/>
          <p:nvPr/>
        </p:nvSpPr>
        <p:spPr>
          <a:xfrm flipV="1">
            <a:off x="7462617" y="6836437"/>
            <a:ext cx="2022638" cy="3325"/>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8" name="Shape 328"/>
          <p:cNvSpPr/>
          <p:nvPr/>
        </p:nvSpPr>
        <p:spPr>
          <a:xfrm>
            <a:off x="7473844" y="7508098"/>
            <a:ext cx="2007718"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9" name="Shape 329"/>
          <p:cNvSpPr/>
          <p:nvPr/>
        </p:nvSpPr>
        <p:spPr>
          <a:xfrm>
            <a:off x="5233567" y="5808094"/>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0" name="Shape 330"/>
          <p:cNvSpPr/>
          <p:nvPr/>
        </p:nvSpPr>
        <p:spPr>
          <a:xfrm>
            <a:off x="5233567" y="65176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1" name="Shape 331"/>
          <p:cNvSpPr/>
          <p:nvPr/>
        </p:nvSpPr>
        <p:spPr>
          <a:xfrm>
            <a:off x="5246267" y="6794561"/>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2" name="Shape 332"/>
          <p:cNvSpPr/>
          <p:nvPr/>
        </p:nvSpPr>
        <p:spPr>
          <a:xfrm>
            <a:off x="5246267" y="7398769"/>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3" name="Shape 333"/>
          <p:cNvSpPr/>
          <p:nvPr/>
        </p:nvSpPr>
        <p:spPr>
          <a:xfrm>
            <a:off x="9668642" y="5753100"/>
            <a:ext cx="2028597"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4" name="Shape 334"/>
          <p:cNvSpPr/>
          <p:nvPr/>
        </p:nvSpPr>
        <p:spPr>
          <a:xfrm>
            <a:off x="9655942" y="65049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5" name="Shape 335"/>
          <p:cNvSpPr/>
          <p:nvPr/>
        </p:nvSpPr>
        <p:spPr>
          <a:xfrm>
            <a:off x="9668642" y="7429707"/>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6" name="Shape 336"/>
          <p:cNvSpPr/>
          <p:nvPr/>
        </p:nvSpPr>
        <p:spPr>
          <a:xfrm>
            <a:off x="9668642" y="6887836"/>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prstGeom prst="rect">
            <a:avLst/>
          </a:prstGeom>
        </p:spPr>
        <p:txBody>
          <a:bodyPr/>
          <a:lstStyle>
            <a:lvl1pPr defTabSz="490727">
              <a:defRPr sz="6719"/>
            </a:lvl1pPr>
          </a:lstStyle>
          <a:p>
            <a:pPr/>
            <a:r>
              <a:t>Time Series Analysis of Sentiments</a:t>
            </a:r>
          </a:p>
        </p:txBody>
      </p:sp>
      <p:sp>
        <p:nvSpPr>
          <p:cNvPr id="339" name="Shape 339"/>
          <p:cNvSpPr/>
          <p:nvPr/>
        </p:nvSpPr>
        <p:spPr>
          <a:xfrm>
            <a:off x="6068085" y="8667750"/>
            <a:ext cx="114803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No.F.</a:t>
            </a:r>
          </a:p>
        </p:txBody>
      </p:sp>
      <p:sp>
        <p:nvSpPr>
          <p:cNvPr id="340" name="Shape 340"/>
          <p:cNvSpPr/>
          <p:nvPr/>
        </p:nvSpPr>
        <p:spPr>
          <a:xfrm rot="16200000">
            <a:off x="4689448" y="2882999"/>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pic>
        <p:nvPicPr>
          <p:cNvPr id="341" name="D_11.pdf"/>
          <p:cNvPicPr>
            <a:picLocks noChangeAspect="1"/>
          </p:cNvPicPr>
          <p:nvPr/>
        </p:nvPicPr>
        <p:blipFill>
          <a:blip r:embed="rId2">
            <a:extLst/>
          </a:blip>
          <a:stretch>
            <a:fillRect/>
          </a:stretch>
        </p:blipFill>
        <p:spPr>
          <a:xfrm>
            <a:off x="4714650" y="2433093"/>
            <a:ext cx="3575500" cy="4225591"/>
          </a:xfrm>
          <a:prstGeom prst="rect">
            <a:avLst/>
          </a:prstGeom>
          <a:ln w="12700">
            <a:miter lim="400000"/>
          </a:ln>
        </p:spPr>
      </p:pic>
      <p:pic>
        <p:nvPicPr>
          <p:cNvPr id="342" name="D_10.pdf"/>
          <p:cNvPicPr>
            <a:picLocks noChangeAspect="1"/>
          </p:cNvPicPr>
          <p:nvPr/>
        </p:nvPicPr>
        <p:blipFill>
          <a:blip r:embed="rId3">
            <a:extLst/>
          </a:blip>
          <a:stretch>
            <a:fillRect/>
          </a:stretch>
        </p:blipFill>
        <p:spPr>
          <a:xfrm>
            <a:off x="1111313" y="2433093"/>
            <a:ext cx="3575500" cy="4225591"/>
          </a:xfrm>
          <a:prstGeom prst="rect">
            <a:avLst/>
          </a:prstGeom>
          <a:ln w="12700">
            <a:miter lim="400000"/>
          </a:ln>
        </p:spPr>
      </p:pic>
      <p:pic>
        <p:nvPicPr>
          <p:cNvPr id="343" name="D_12.pdf"/>
          <p:cNvPicPr>
            <a:picLocks noChangeAspect="1"/>
          </p:cNvPicPr>
          <p:nvPr/>
        </p:nvPicPr>
        <p:blipFill>
          <a:blip r:embed="rId4">
            <a:extLst/>
          </a:blip>
          <a:stretch>
            <a:fillRect/>
          </a:stretch>
        </p:blipFill>
        <p:spPr>
          <a:xfrm>
            <a:off x="8317987" y="2433093"/>
            <a:ext cx="3575500" cy="4225591"/>
          </a:xfrm>
          <a:prstGeom prst="rect">
            <a:avLst/>
          </a:prstGeom>
          <a:ln w="12700">
            <a:miter lim="400000"/>
          </a:ln>
        </p:spPr>
      </p:pic>
      <p:sp>
        <p:nvSpPr>
          <p:cNvPr id="344" name="Shape 344"/>
          <p:cNvSpPr/>
          <p:nvPr/>
        </p:nvSpPr>
        <p:spPr>
          <a:xfrm>
            <a:off x="1335201" y="32321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5" name="Shape 345"/>
          <p:cNvSpPr/>
          <p:nvPr/>
        </p:nvSpPr>
        <p:spPr>
          <a:xfrm>
            <a:off x="1335201" y="45077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6" name="Shape 346"/>
          <p:cNvSpPr/>
          <p:nvPr/>
        </p:nvSpPr>
        <p:spPr>
          <a:xfrm>
            <a:off x="1335201" y="50038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7" name="Shape 347"/>
          <p:cNvSpPr/>
          <p:nvPr/>
        </p:nvSpPr>
        <p:spPr>
          <a:xfrm>
            <a:off x="1335201" y="59626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8" name="Shape 348"/>
          <p:cNvSpPr/>
          <p:nvPr/>
        </p:nvSpPr>
        <p:spPr>
          <a:xfrm>
            <a:off x="4935651" y="31806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9" name="Shape 349"/>
          <p:cNvSpPr/>
          <p:nvPr/>
        </p:nvSpPr>
        <p:spPr>
          <a:xfrm>
            <a:off x="4935651" y="4519715"/>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0" name="Shape 350"/>
          <p:cNvSpPr/>
          <p:nvPr/>
        </p:nvSpPr>
        <p:spPr>
          <a:xfrm>
            <a:off x="4935651" y="49395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1" name="Shape 351"/>
          <p:cNvSpPr/>
          <p:nvPr/>
        </p:nvSpPr>
        <p:spPr>
          <a:xfrm>
            <a:off x="4935651" y="59238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2" name="Shape 352"/>
          <p:cNvSpPr/>
          <p:nvPr/>
        </p:nvSpPr>
        <p:spPr>
          <a:xfrm>
            <a:off x="8529752" y="33020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3" name="Shape 353"/>
          <p:cNvSpPr/>
          <p:nvPr/>
        </p:nvSpPr>
        <p:spPr>
          <a:xfrm>
            <a:off x="8529752" y="45204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4" name="Shape 354"/>
          <p:cNvSpPr/>
          <p:nvPr/>
        </p:nvSpPr>
        <p:spPr>
          <a:xfrm>
            <a:off x="8529752" y="50609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5" name="Shape 355"/>
          <p:cNvSpPr/>
          <p:nvPr/>
        </p:nvSpPr>
        <p:spPr>
          <a:xfrm>
            <a:off x="8529752" y="58801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title"/>
          </p:nvPr>
        </p:nvSpPr>
        <p:spPr>
          <a:prstGeom prst="rect">
            <a:avLst/>
          </a:prstGeom>
        </p:spPr>
        <p:txBody>
          <a:bodyPr/>
          <a:lstStyle/>
          <a:p>
            <a:pPr defTabSz="397256">
              <a:defRPr sz="5440"/>
            </a:pPr>
            <a:r>
              <a:t>Time Series Analysis of Sentiments:</a:t>
            </a:r>
            <a:br/>
            <a:r>
              <a:t>Anomaly Detection</a:t>
            </a:r>
          </a:p>
        </p:txBody>
      </p:sp>
      <p:sp>
        <p:nvSpPr>
          <p:cNvPr id="358" name="Shape 358"/>
          <p:cNvSpPr/>
          <p:nvPr/>
        </p:nvSpPr>
        <p:spPr>
          <a:xfrm>
            <a:off x="777031" y="2603500"/>
            <a:ext cx="11099801"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900"/>
            </a:pPr>
          </a:p>
          <a:p>
            <a:pPr algn="l" defTabSz="457200">
              <a:defRPr sz="2900"/>
            </a:pPr>
            <a:r>
              <a:t>Observed series:</a:t>
            </a:r>
          </a:p>
          <a:p>
            <a:pPr algn="l" defTabSz="457200">
              <a:defRPr sz="2900"/>
            </a:pPr>
          </a:p>
          <a:p>
            <a:pPr algn="l" defTabSz="457200">
              <a:defRPr sz="2900"/>
            </a:pPr>
          </a:p>
          <a:p>
            <a:pPr algn="l" defTabSz="457200">
              <a:defRPr sz="2900"/>
            </a:pPr>
            <a:r>
              <a:t>Four models for outlier effect:</a:t>
            </a:r>
          </a:p>
          <a:p>
            <a:pPr algn="l" defTabSz="457200">
              <a:defRPr sz="2900"/>
            </a:pPr>
          </a:p>
          <a:p>
            <a:pPr marL="358069" indent="-358069" algn="l" defTabSz="457200">
              <a:buSzPct val="75000"/>
              <a:buChar char="•"/>
              <a:defRPr sz="2900"/>
            </a:pPr>
            <a:r>
              <a:t>Innovational outlier (IO) </a:t>
            </a:r>
          </a:p>
          <a:p>
            <a:pPr marL="358069" indent="-358069" algn="l" defTabSz="457200">
              <a:buSzPct val="75000"/>
              <a:buChar char="•"/>
              <a:defRPr sz="2900"/>
            </a:pPr>
            <a:r>
              <a:t>Additive outlier (AO)</a:t>
            </a:r>
          </a:p>
          <a:p>
            <a:pPr marL="358069" indent="-358069" algn="l" defTabSz="457200">
              <a:buSzPct val="75000"/>
              <a:buChar char="•"/>
              <a:defRPr sz="2900"/>
            </a:pPr>
            <a:r>
              <a:t>Level shift (LS)</a:t>
            </a:r>
          </a:p>
          <a:p>
            <a:pPr marL="358069" indent="-358069" algn="l" defTabSz="457200">
              <a:buSzPct val="75000"/>
              <a:buChar char="•"/>
              <a:defRPr sz="2900"/>
            </a:pPr>
            <a:r>
              <a:t>Temporary change (TC)</a:t>
            </a:r>
          </a:p>
        </p:txBody>
      </p:sp>
      <p:pic>
        <p:nvPicPr>
          <p:cNvPr id="359" name="Screen Shot 2017-03-07 at 1.15.03 PM.png"/>
          <p:cNvPicPr>
            <a:picLocks noChangeAspect="1"/>
          </p:cNvPicPr>
          <p:nvPr/>
        </p:nvPicPr>
        <p:blipFill>
          <a:blip r:embed="rId2">
            <a:extLst/>
          </a:blip>
          <a:stretch>
            <a:fillRect/>
          </a:stretch>
        </p:blipFill>
        <p:spPr>
          <a:xfrm>
            <a:off x="4284567" y="3458567"/>
            <a:ext cx="4435666" cy="657136"/>
          </a:xfrm>
          <a:prstGeom prst="rect">
            <a:avLst/>
          </a:prstGeom>
          <a:ln w="12700">
            <a:miter lim="400000"/>
          </a:ln>
        </p:spPr>
      </p:pic>
      <p:pic>
        <p:nvPicPr>
          <p:cNvPr id="360" name="Screen Shot 2017-03-07 at 1.17.06 PM.png"/>
          <p:cNvPicPr>
            <a:picLocks noChangeAspect="1"/>
          </p:cNvPicPr>
          <p:nvPr/>
        </p:nvPicPr>
        <p:blipFill>
          <a:blip r:embed="rId3">
            <a:extLst/>
          </a:blip>
          <a:stretch>
            <a:fillRect/>
          </a:stretch>
        </p:blipFill>
        <p:spPr>
          <a:xfrm>
            <a:off x="10619531" y="3537675"/>
            <a:ext cx="2175180" cy="1540319"/>
          </a:xfrm>
          <a:prstGeom prst="rect">
            <a:avLst/>
          </a:prstGeom>
          <a:ln w="12700">
            <a:miter lim="400000"/>
          </a:ln>
        </p:spPr>
      </p:pic>
      <p:pic>
        <p:nvPicPr>
          <p:cNvPr id="361" name="Screen Shot 2017-03-07 at 1.17.19 PM.png"/>
          <p:cNvPicPr>
            <a:picLocks noChangeAspect="1"/>
          </p:cNvPicPr>
          <p:nvPr/>
        </p:nvPicPr>
        <p:blipFill>
          <a:blip r:embed="rId4">
            <a:extLst/>
          </a:blip>
          <a:stretch>
            <a:fillRect/>
          </a:stretch>
        </p:blipFill>
        <p:spPr>
          <a:xfrm>
            <a:off x="6470302" y="5250169"/>
            <a:ext cx="6177212" cy="4242238"/>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title"/>
          </p:nvPr>
        </p:nvSpPr>
        <p:spPr>
          <a:prstGeom prst="rect">
            <a:avLst/>
          </a:prstGeom>
        </p:spPr>
        <p:txBody>
          <a:bodyPr/>
          <a:lstStyle/>
          <a:p>
            <a:pPr defTabSz="397256">
              <a:defRPr sz="5440"/>
            </a:pPr>
            <a:r>
              <a:t>Time Series Analysis of Sentiments:</a:t>
            </a:r>
            <a:br/>
            <a:r>
              <a:t>Anomaly Detection</a:t>
            </a:r>
          </a:p>
        </p:txBody>
      </p:sp>
      <p:pic>
        <p:nvPicPr>
          <p:cNvPr id="364" name="O_1.pdf"/>
          <p:cNvPicPr>
            <a:picLocks noChangeAspect="1"/>
          </p:cNvPicPr>
          <p:nvPr/>
        </p:nvPicPr>
        <p:blipFill>
          <a:blip r:embed="rId2">
            <a:extLst/>
          </a:blip>
          <a:stretch>
            <a:fillRect/>
          </a:stretch>
        </p:blipFill>
        <p:spPr>
          <a:xfrm>
            <a:off x="1368278" y="2252562"/>
            <a:ext cx="10268244" cy="7001076"/>
          </a:xfrm>
          <a:prstGeom prst="rect">
            <a:avLst/>
          </a:prstGeom>
          <a:ln w="12700">
            <a:miter lim="400000"/>
          </a:ln>
        </p:spPr>
      </p:pic>
      <p:sp>
        <p:nvSpPr>
          <p:cNvPr id="365" name="Shape 365"/>
          <p:cNvSpPr/>
          <p:nvPr/>
        </p:nvSpPr>
        <p:spPr>
          <a:xfrm>
            <a:off x="7692591" y="3001220"/>
            <a:ext cx="5744009" cy="5694061"/>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6" name="Shape 366"/>
          <p:cNvSpPr/>
          <p:nvPr/>
        </p:nvSpPr>
        <p:spPr>
          <a:xfrm flipH="1" rot="5344056">
            <a:off x="10415156" y="8301852"/>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67" name="Shape 367"/>
          <p:cNvSpPr/>
          <p:nvPr/>
        </p:nvSpPr>
        <p:spPr>
          <a:xfrm>
            <a:off x="9947848" y="9093001"/>
            <a:ext cx="20632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defRPr>
            </a:lvl1pPr>
          </a:lstStyle>
          <a:p>
            <a:pPr/>
            <a:r>
              <a:t>Fork date</a:t>
            </a:r>
          </a:p>
        </p:txBody>
      </p:sp>
      <p:sp>
        <p:nvSpPr>
          <p:cNvPr id="368" name="Shape 368"/>
          <p:cNvSpPr/>
          <p:nvPr/>
        </p:nvSpPr>
        <p:spPr>
          <a:xfrm>
            <a:off x="1925751" y="5080000"/>
            <a:ext cx="9330614"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p>
            <a:pPr/>
            <a:r>
              <a:t>Great Projects</a:t>
            </a:r>
          </a:p>
        </p:txBody>
      </p:sp>
      <p:sp>
        <p:nvSpPr>
          <p:cNvPr id="128" name="Shape 128"/>
          <p:cNvSpPr/>
          <p:nvPr>
            <p:ph type="body" idx="1"/>
          </p:nvPr>
        </p:nvSpPr>
        <p:spPr>
          <a:xfrm>
            <a:off x="952500" y="2603500"/>
            <a:ext cx="11395472" cy="4659313"/>
          </a:xfrm>
          <a:prstGeom prst="rect">
            <a:avLst/>
          </a:prstGeom>
        </p:spPr>
        <p:txBody>
          <a:bodyPr/>
          <a:lstStyle/>
          <a:p>
            <a:pPr marL="482600" indent="-228600" defTabSz="457200">
              <a:spcBef>
                <a:spcPts val="0"/>
              </a:spcBef>
              <a:buSzPct val="100000"/>
              <a:defRPr sz="3200"/>
            </a:pPr>
            <a:r>
              <a:t> Technical quality</a:t>
            </a:r>
          </a:p>
          <a:p>
            <a:pPr lvl="1" marL="711200" indent="-228600" defTabSz="457200">
              <a:spcBef>
                <a:spcPts val="0"/>
              </a:spcBef>
              <a:buSzPct val="100000"/>
              <a:defRPr sz="2000"/>
            </a:pPr>
            <a:r>
              <a:t>duh?</a:t>
            </a:r>
          </a:p>
          <a:p>
            <a:pPr marL="1043939" indent="-447039" defTabSz="457200">
              <a:spcBef>
                <a:spcPts val="0"/>
              </a:spcBef>
              <a:buSzTx/>
              <a:buNone/>
              <a:defRPr sz="2000"/>
            </a:pPr>
          </a:p>
          <a:p>
            <a:pPr marL="482600" indent="-228600" defTabSz="457200">
              <a:spcBef>
                <a:spcPts val="0"/>
              </a:spcBef>
              <a:buSzPct val="100000"/>
              <a:defRPr sz="3200"/>
            </a:pPr>
            <a:r>
              <a:t> Operational health</a:t>
            </a:r>
          </a:p>
          <a:p>
            <a:pPr marL="825500" indent="-228600" defTabSz="457200">
              <a:spcBef>
                <a:spcPts val="0"/>
              </a:spcBef>
              <a:buSzPct val="100000"/>
              <a:defRPr sz="2000"/>
            </a:pPr>
            <a:r>
              <a:t>Ongoing ability to incorporate new code contributions and new developers, and to be responsive to incoming bug reports</a:t>
            </a:r>
          </a:p>
          <a:p>
            <a:pPr marL="825500" indent="-228600" defTabSz="457200">
              <a:spcBef>
                <a:spcPts val="0"/>
              </a:spcBef>
              <a:buSzPct val="100000"/>
              <a:defRPr sz="2000"/>
            </a:pPr>
          </a:p>
          <a:p>
            <a:pPr marL="482600" indent="-228600" defTabSz="457200">
              <a:spcBef>
                <a:spcPts val="0"/>
              </a:spcBef>
              <a:buSzPct val="100000"/>
              <a:defRPr sz="3200"/>
            </a:pPr>
            <a:r>
              <a:t> Survivability</a:t>
            </a:r>
          </a:p>
          <a:p>
            <a:pPr marL="825500" indent="-228600" defTabSz="457200">
              <a:spcBef>
                <a:spcPts val="0"/>
              </a:spcBef>
              <a:buSzPct val="100000"/>
              <a:defRPr sz="2000"/>
            </a:pPr>
            <a:r>
              <a:t>Ability to exist independently of any individual participant or sponsor; even if all of its founding members were to move on to other things</a:t>
            </a:r>
          </a:p>
        </p:txBody>
      </p:sp>
      <p:sp>
        <p:nvSpPr>
          <p:cNvPr id="129" name="Shape 12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0" name="Shape 130"/>
          <p:cNvSpPr/>
          <p:nvPr/>
        </p:nvSpPr>
        <p:spPr>
          <a:xfrm>
            <a:off x="4451858" y="2038349"/>
            <a:ext cx="410108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3200"/>
              </a:spcBef>
              <a:defRPr sz="1600"/>
            </a:lvl1pPr>
          </a:lstStyle>
          <a:p>
            <a:pPr/>
            <a:r>
              <a:t>Assumption: You know what open source is.</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0" name="Shape 370"/>
          <p:cNvSpPr/>
          <p:nvPr>
            <p:ph type="title"/>
          </p:nvPr>
        </p:nvSpPr>
        <p:spPr>
          <a:prstGeom prst="rect">
            <a:avLst/>
          </a:prstGeom>
        </p:spPr>
        <p:txBody>
          <a:bodyPr/>
          <a:lstStyle/>
          <a:p>
            <a:pPr defTabSz="397256">
              <a:defRPr sz="5440"/>
            </a:pPr>
            <a:r>
              <a:t>Time Series Analysis of Sentiments:</a:t>
            </a:r>
            <a:br/>
            <a:r>
              <a:t>Anomaly Detection</a:t>
            </a:r>
          </a:p>
        </p:txBody>
      </p:sp>
      <p:pic>
        <p:nvPicPr>
          <p:cNvPr id="371" name="O_1.pdf"/>
          <p:cNvPicPr>
            <a:picLocks noChangeAspect="1"/>
          </p:cNvPicPr>
          <p:nvPr/>
        </p:nvPicPr>
        <p:blipFill>
          <a:blip r:embed="rId2">
            <a:extLst/>
          </a:blip>
          <a:stretch>
            <a:fillRect/>
          </a:stretch>
        </p:blipFill>
        <p:spPr>
          <a:xfrm>
            <a:off x="6754948" y="3183138"/>
            <a:ext cx="5640253" cy="3845627"/>
          </a:xfrm>
          <a:prstGeom prst="rect">
            <a:avLst/>
          </a:prstGeom>
          <a:ln w="12700">
            <a:miter lim="400000"/>
          </a:ln>
        </p:spPr>
      </p:pic>
      <p:pic>
        <p:nvPicPr>
          <p:cNvPr id="372" name="O_5.pdf"/>
          <p:cNvPicPr>
            <a:picLocks noChangeAspect="1"/>
          </p:cNvPicPr>
          <p:nvPr/>
        </p:nvPicPr>
        <p:blipFill>
          <a:blip r:embed="rId3">
            <a:extLst/>
          </a:blip>
          <a:stretch>
            <a:fillRect/>
          </a:stretch>
        </p:blipFill>
        <p:spPr>
          <a:xfrm>
            <a:off x="350182" y="3183138"/>
            <a:ext cx="5640252" cy="3845627"/>
          </a:xfrm>
          <a:prstGeom prst="rect">
            <a:avLst/>
          </a:prstGeom>
          <a:ln w="12700">
            <a:miter lim="400000"/>
          </a:ln>
        </p:spPr>
      </p:pic>
      <p:sp>
        <p:nvSpPr>
          <p:cNvPr id="373" name="Shape 373"/>
          <p:cNvSpPr/>
          <p:nvPr/>
        </p:nvSpPr>
        <p:spPr>
          <a:xfrm>
            <a:off x="10947499" y="5248498"/>
            <a:ext cx="1739801" cy="1695004"/>
          </a:xfrm>
          <a:prstGeom prst="ellipse">
            <a:avLst/>
          </a:prstGeom>
          <a:ln w="190500">
            <a:solidFill>
              <a:schemeClr val="accent5">
                <a:hueOff val="-444211"/>
                <a:satOff val="-14915"/>
                <a:lumOff val="22857"/>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74" name="Shape 374"/>
          <p:cNvSpPr/>
          <p:nvPr/>
        </p:nvSpPr>
        <p:spPr>
          <a:xfrm flipH="1" rot="1655273">
            <a:off x="11976752" y="43250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75" name="Shape 375"/>
          <p:cNvSpPr/>
          <p:nvPr/>
        </p:nvSpPr>
        <p:spPr>
          <a:xfrm>
            <a:off x="11763948" y="46736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76" name="Shape 376"/>
          <p:cNvSpPr/>
          <p:nvPr/>
        </p:nvSpPr>
        <p:spPr>
          <a:xfrm flipH="1" rot="1655273">
            <a:off x="5588652" y="43377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chemeClr val="accent2">
                    <a:hueOff val="-554920"/>
                    <a:satOff val="-21482"/>
                    <a:lumOff val="-6228"/>
                  </a:schemeClr>
                </a:solidFill>
              </a:defRPr>
            </a:pPr>
          </a:p>
        </p:txBody>
      </p:sp>
      <p:sp>
        <p:nvSpPr>
          <p:cNvPr id="377" name="Shape 377"/>
          <p:cNvSpPr/>
          <p:nvPr/>
        </p:nvSpPr>
        <p:spPr>
          <a:xfrm>
            <a:off x="5375848" y="46863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78" name="Shape 378"/>
          <p:cNvSpPr/>
          <p:nvPr/>
        </p:nvSpPr>
        <p:spPr>
          <a:xfrm>
            <a:off x="9722882" y="7843983"/>
            <a:ext cx="3372099"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Anomaly, negative outliers</a:t>
            </a:r>
          </a:p>
        </p:txBody>
      </p:sp>
      <p:sp>
        <p:nvSpPr>
          <p:cNvPr id="379" name="Shape 379"/>
          <p:cNvSpPr/>
          <p:nvPr/>
        </p:nvSpPr>
        <p:spPr>
          <a:xfrm flipH="1" rot="5344056">
            <a:off x="4845293" y="7236095"/>
            <a:ext cx="610878" cy="361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80" name="Shape 380"/>
          <p:cNvSpPr/>
          <p:nvPr/>
        </p:nvSpPr>
        <p:spPr>
          <a:xfrm>
            <a:off x="3315161" y="7843983"/>
            <a:ext cx="3674338"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Normal, no negative outliers</a:t>
            </a:r>
          </a:p>
        </p:txBody>
      </p:sp>
      <p:sp>
        <p:nvSpPr>
          <p:cNvPr id="381" name="Shape 381"/>
          <p:cNvSpPr/>
          <p:nvPr/>
        </p:nvSpPr>
        <p:spPr>
          <a:xfrm>
            <a:off x="2311399" y="5833341"/>
            <a:ext cx="3472062" cy="1270001"/>
          </a:xfrm>
          <a:prstGeom prst="roundRect">
            <a:avLst>
              <a:gd name="adj" fmla="val 15000"/>
            </a:avLst>
          </a:prstGeom>
          <a:ln w="50800">
            <a:solidFill>
              <a:schemeClr val="accent2"/>
            </a:solidFill>
            <a:miter lim="400000"/>
          </a:ln>
        </p:spPr>
        <p:txBody>
          <a:bodyPr lIns="50800" tIns="50800" rIns="50800" bIns="50800" anchor="ctr"/>
          <a:lstStyle/>
          <a:p>
            <a:pPr>
              <a:defRPr sz="2400"/>
            </a:pPr>
          </a:p>
        </p:txBody>
      </p:sp>
      <p:sp>
        <p:nvSpPr>
          <p:cNvPr id="382" name="Shape 382"/>
          <p:cNvSpPr/>
          <p:nvPr/>
        </p:nvSpPr>
        <p:spPr>
          <a:xfrm>
            <a:off x="6153099" y="6578099"/>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83" name="Shape 383"/>
          <p:cNvSpPr/>
          <p:nvPr/>
        </p:nvSpPr>
        <p:spPr>
          <a:xfrm>
            <a:off x="9128161" y="8507164"/>
            <a:ext cx="89382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r>
              <a:t>U.F.</a:t>
            </a:r>
          </a:p>
        </p:txBody>
      </p:sp>
      <p:sp>
        <p:nvSpPr>
          <p:cNvPr id="384" name="Shape 384"/>
          <p:cNvSpPr/>
          <p:nvPr/>
        </p:nvSpPr>
        <p:spPr>
          <a:xfrm>
            <a:off x="2723395" y="8507164"/>
            <a:ext cx="89382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chemeClr val="accent2">
                    <a:hueOff val="-2473793"/>
                    <a:satOff val="-50209"/>
                    <a:lumOff val="23543"/>
                  </a:schemeClr>
                </a:solidFill>
              </a:rPr>
              <a:t>H.F</a:t>
            </a:r>
            <a:r>
              <a:t>.</a:t>
            </a:r>
          </a:p>
        </p:txBody>
      </p:sp>
      <p:sp>
        <p:nvSpPr>
          <p:cNvPr id="385" name="Shape 385"/>
          <p:cNvSpPr/>
          <p:nvPr/>
        </p:nvSpPr>
        <p:spPr>
          <a:xfrm flipH="1" rot="5344056">
            <a:off x="11336133" y="7246295"/>
            <a:ext cx="730193" cy="40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86" name="Shape 386"/>
          <p:cNvSpPr/>
          <p:nvPr/>
        </p:nvSpPr>
        <p:spPr>
          <a:xfrm>
            <a:off x="649401" y="4717307"/>
            <a:ext cx="511157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87" name="Shape 387"/>
          <p:cNvSpPr/>
          <p:nvPr/>
        </p:nvSpPr>
        <p:spPr>
          <a:xfrm flipV="1">
            <a:off x="7019355" y="4729734"/>
            <a:ext cx="5161856" cy="274"/>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9" name="O_1.pdf"/>
          <p:cNvPicPr>
            <a:picLocks noChangeAspect="1"/>
          </p:cNvPicPr>
          <p:nvPr/>
        </p:nvPicPr>
        <p:blipFill>
          <a:blip r:embed="rId2">
            <a:extLst/>
          </a:blip>
          <a:stretch>
            <a:fillRect/>
          </a:stretch>
        </p:blipFill>
        <p:spPr>
          <a:xfrm>
            <a:off x="3645339" y="2300550"/>
            <a:ext cx="5004678" cy="3412281"/>
          </a:xfrm>
          <a:prstGeom prst="rect">
            <a:avLst/>
          </a:prstGeom>
          <a:ln w="12700">
            <a:miter lim="400000"/>
          </a:ln>
        </p:spPr>
      </p:pic>
      <p:pic>
        <p:nvPicPr>
          <p:cNvPr id="390" name="O_2.pdf"/>
          <p:cNvPicPr>
            <a:picLocks noChangeAspect="1"/>
          </p:cNvPicPr>
          <p:nvPr/>
        </p:nvPicPr>
        <p:blipFill>
          <a:blip r:embed="rId3">
            <a:extLst/>
          </a:blip>
          <a:stretch>
            <a:fillRect/>
          </a:stretch>
        </p:blipFill>
        <p:spPr>
          <a:xfrm>
            <a:off x="3645339" y="5578006"/>
            <a:ext cx="5004678" cy="3412282"/>
          </a:xfrm>
          <a:prstGeom prst="rect">
            <a:avLst/>
          </a:prstGeom>
          <a:ln w="12700">
            <a:miter lim="400000"/>
          </a:ln>
        </p:spPr>
      </p:pic>
      <p:sp>
        <p:nvSpPr>
          <p:cNvPr id="391" name="Shape 391"/>
          <p:cNvSpPr/>
          <p:nvPr>
            <p:ph type="title"/>
          </p:nvPr>
        </p:nvSpPr>
        <p:spPr>
          <a:prstGeom prst="rect">
            <a:avLst/>
          </a:prstGeom>
        </p:spPr>
        <p:txBody>
          <a:bodyPr/>
          <a:lstStyle/>
          <a:p>
            <a:pPr defTabSz="397256">
              <a:defRPr sz="5440"/>
            </a:pPr>
            <a:r>
              <a:t>Time Series Analysis of Sentiments:</a:t>
            </a:r>
            <a:br/>
            <a:r>
              <a:t>Anomaly Detection: U.F.</a:t>
            </a:r>
          </a:p>
        </p:txBody>
      </p:sp>
      <p:sp>
        <p:nvSpPr>
          <p:cNvPr id="392" name="Shape 392"/>
          <p:cNvSpPr/>
          <p:nvPr/>
        </p:nvSpPr>
        <p:spPr>
          <a:xfrm>
            <a:off x="6692914" y="2510594"/>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93" name="Shape 393"/>
          <p:cNvSpPr/>
          <p:nvPr/>
        </p:nvSpPr>
        <p:spPr>
          <a:xfrm flipH="1" rot="1655273">
            <a:off x="8726056" y="4510321"/>
            <a:ext cx="1123490" cy="7042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94" name="Shape 394"/>
          <p:cNvSpPr/>
          <p:nvPr/>
        </p:nvSpPr>
        <p:spPr>
          <a:xfrm>
            <a:off x="9503348" y="5070883"/>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95" name="Shape 395"/>
          <p:cNvSpPr/>
          <p:nvPr/>
        </p:nvSpPr>
        <p:spPr>
          <a:xfrm>
            <a:off x="6692915" y="5912320"/>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96" name="Shape 396"/>
          <p:cNvSpPr/>
          <p:nvPr/>
        </p:nvSpPr>
        <p:spPr>
          <a:xfrm flipH="1" rot="1655273">
            <a:off x="8878456" y="8009589"/>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97" name="Shape 397"/>
          <p:cNvSpPr/>
          <p:nvPr/>
        </p:nvSpPr>
        <p:spPr>
          <a:xfrm>
            <a:off x="9503348" y="8709851"/>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98" name="Shape 398"/>
          <p:cNvSpPr/>
          <p:nvPr/>
        </p:nvSpPr>
        <p:spPr>
          <a:xfrm>
            <a:off x="2824708" y="9008733"/>
            <a:ext cx="73553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Pre-fork negative outlier anomaly</a:t>
            </a:r>
          </a:p>
        </p:txBody>
      </p:sp>
      <p:sp>
        <p:nvSpPr>
          <p:cNvPr id="399" name="Shape 399"/>
          <p:cNvSpPr/>
          <p:nvPr/>
        </p:nvSpPr>
        <p:spPr>
          <a:xfrm>
            <a:off x="3921472" y="367590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00" name="Shape 400"/>
          <p:cNvSpPr/>
          <p:nvPr/>
        </p:nvSpPr>
        <p:spPr>
          <a:xfrm>
            <a:off x="3921472" y="700965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title"/>
          </p:nvPr>
        </p:nvSpPr>
        <p:spPr>
          <a:prstGeom prst="rect">
            <a:avLst/>
          </a:prstGeom>
        </p:spPr>
        <p:txBody>
          <a:bodyPr/>
          <a:lstStyle/>
          <a:p>
            <a:pPr defTabSz="397256">
              <a:defRPr sz="5440"/>
            </a:pPr>
            <a:r>
              <a:t>Time Series Analysis of Sentiments:</a:t>
            </a:r>
            <a:br/>
            <a:r>
              <a:t>Anomaly Detection: H.F.</a:t>
            </a:r>
          </a:p>
        </p:txBody>
      </p:sp>
      <p:pic>
        <p:nvPicPr>
          <p:cNvPr id="403" name="O_8.pdf"/>
          <p:cNvPicPr>
            <a:picLocks noChangeAspect="1"/>
          </p:cNvPicPr>
          <p:nvPr/>
        </p:nvPicPr>
        <p:blipFill>
          <a:blip r:embed="rId2">
            <a:extLst/>
          </a:blip>
          <a:stretch>
            <a:fillRect/>
          </a:stretch>
        </p:blipFill>
        <p:spPr>
          <a:xfrm>
            <a:off x="6164981" y="6625793"/>
            <a:ext cx="3479075" cy="2372096"/>
          </a:xfrm>
          <a:prstGeom prst="rect">
            <a:avLst/>
          </a:prstGeom>
          <a:ln w="12700">
            <a:miter lim="400000"/>
          </a:ln>
        </p:spPr>
      </p:pic>
      <p:pic>
        <p:nvPicPr>
          <p:cNvPr id="404" name="O_6.pdf"/>
          <p:cNvPicPr>
            <a:picLocks noChangeAspect="1"/>
          </p:cNvPicPr>
          <p:nvPr/>
        </p:nvPicPr>
        <p:blipFill>
          <a:blip r:embed="rId3">
            <a:extLst/>
          </a:blip>
          <a:srcRect l="0" t="4491" r="0" b="4491"/>
          <a:stretch>
            <a:fillRect/>
          </a:stretch>
        </p:blipFill>
        <p:spPr>
          <a:xfrm>
            <a:off x="6164980" y="4572000"/>
            <a:ext cx="3479076" cy="2159001"/>
          </a:xfrm>
          <a:prstGeom prst="rect">
            <a:avLst/>
          </a:prstGeom>
          <a:ln w="12700">
            <a:miter lim="400000"/>
          </a:ln>
        </p:spPr>
      </p:pic>
      <p:pic>
        <p:nvPicPr>
          <p:cNvPr id="405" name="O_3.pdf"/>
          <p:cNvPicPr>
            <a:picLocks noChangeAspect="1"/>
          </p:cNvPicPr>
          <p:nvPr/>
        </p:nvPicPr>
        <p:blipFill>
          <a:blip r:embed="rId4">
            <a:extLst/>
          </a:blip>
          <a:srcRect l="0" t="4491" r="0" b="4491"/>
          <a:stretch>
            <a:fillRect/>
          </a:stretch>
        </p:blipFill>
        <p:spPr>
          <a:xfrm>
            <a:off x="2734655" y="2415133"/>
            <a:ext cx="3479076" cy="2159001"/>
          </a:xfrm>
          <a:prstGeom prst="rect">
            <a:avLst/>
          </a:prstGeom>
          <a:ln w="12700">
            <a:miter lim="400000"/>
          </a:ln>
        </p:spPr>
      </p:pic>
      <p:pic>
        <p:nvPicPr>
          <p:cNvPr id="406" name="O_7.pdf"/>
          <p:cNvPicPr>
            <a:picLocks noChangeAspect="1"/>
          </p:cNvPicPr>
          <p:nvPr/>
        </p:nvPicPr>
        <p:blipFill>
          <a:blip r:embed="rId5">
            <a:extLst/>
          </a:blip>
          <a:stretch>
            <a:fillRect/>
          </a:stretch>
        </p:blipFill>
        <p:spPr>
          <a:xfrm>
            <a:off x="2734655" y="6625792"/>
            <a:ext cx="3479076" cy="2372097"/>
          </a:xfrm>
          <a:prstGeom prst="rect">
            <a:avLst/>
          </a:prstGeom>
          <a:ln w="12700">
            <a:miter lim="400000"/>
          </a:ln>
        </p:spPr>
      </p:pic>
      <p:pic>
        <p:nvPicPr>
          <p:cNvPr id="407" name="TS_4.pdf"/>
          <p:cNvPicPr>
            <a:picLocks noChangeAspect="1"/>
          </p:cNvPicPr>
          <p:nvPr/>
        </p:nvPicPr>
        <p:blipFill>
          <a:blip r:embed="rId6">
            <a:extLst/>
          </a:blip>
          <a:srcRect l="0" t="0" r="0" b="0"/>
          <a:stretch>
            <a:fillRect/>
          </a:stretch>
        </p:blipFill>
        <p:spPr>
          <a:xfrm>
            <a:off x="6760690" y="2366116"/>
            <a:ext cx="2287643" cy="1559756"/>
          </a:xfrm>
          <a:prstGeom prst="rect">
            <a:avLst/>
          </a:prstGeom>
          <a:ln w="12700">
            <a:miter lim="400000"/>
          </a:ln>
        </p:spPr>
      </p:pic>
      <p:sp>
        <p:nvSpPr>
          <p:cNvPr id="408" name="Shape 408"/>
          <p:cNvSpPr/>
          <p:nvPr/>
        </p:nvSpPr>
        <p:spPr>
          <a:xfrm>
            <a:off x="2266044" y="8902700"/>
            <a:ext cx="84727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No immediate pre-fork negative outlier</a:t>
            </a:r>
          </a:p>
        </p:txBody>
      </p:sp>
      <p:sp>
        <p:nvSpPr>
          <p:cNvPr id="409" name="Shape 409"/>
          <p:cNvSpPr/>
          <p:nvPr/>
        </p:nvSpPr>
        <p:spPr>
          <a:xfrm>
            <a:off x="45963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10" name="Shape 410"/>
          <p:cNvSpPr/>
          <p:nvPr/>
        </p:nvSpPr>
        <p:spPr>
          <a:xfrm>
            <a:off x="7082146" y="3847728"/>
            <a:ext cx="16954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no outliers detected</a:t>
            </a:r>
          </a:p>
        </p:txBody>
      </p:sp>
      <p:pic>
        <p:nvPicPr>
          <p:cNvPr id="411" name="O_5.pdf"/>
          <p:cNvPicPr>
            <a:picLocks noChangeAspect="1"/>
          </p:cNvPicPr>
          <p:nvPr/>
        </p:nvPicPr>
        <p:blipFill>
          <a:blip r:embed="rId7">
            <a:extLst/>
          </a:blip>
          <a:stretch>
            <a:fillRect/>
          </a:stretch>
        </p:blipFill>
        <p:spPr>
          <a:xfrm>
            <a:off x="2756323" y="4476124"/>
            <a:ext cx="3435671" cy="2342503"/>
          </a:xfrm>
          <a:prstGeom prst="rect">
            <a:avLst/>
          </a:prstGeom>
          <a:ln w="12700">
            <a:miter lim="400000"/>
          </a:ln>
        </p:spPr>
      </p:pic>
      <p:sp>
        <p:nvSpPr>
          <p:cNvPr id="412" name="Shape 412"/>
          <p:cNvSpPr/>
          <p:nvPr/>
        </p:nvSpPr>
        <p:spPr>
          <a:xfrm>
            <a:off x="4596308" y="2416901"/>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13" name="Shape 413"/>
          <p:cNvSpPr/>
          <p:nvPr/>
        </p:nvSpPr>
        <p:spPr>
          <a:xfrm>
            <a:off x="81396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14" name="Shape 414"/>
          <p:cNvSpPr/>
          <p:nvPr/>
        </p:nvSpPr>
        <p:spPr>
          <a:xfrm>
            <a:off x="81396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15" name="Shape 415"/>
          <p:cNvSpPr/>
          <p:nvPr/>
        </p:nvSpPr>
        <p:spPr>
          <a:xfrm>
            <a:off x="45963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16" name="Shape 416"/>
          <p:cNvSpPr/>
          <p:nvPr/>
        </p:nvSpPr>
        <p:spPr>
          <a:xfrm>
            <a:off x="2918172" y="325045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7" name="Shape 417"/>
          <p:cNvSpPr/>
          <p:nvPr/>
        </p:nvSpPr>
        <p:spPr>
          <a:xfrm>
            <a:off x="6912322" y="3382039"/>
            <a:ext cx="203512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8" name="Shape 418"/>
          <p:cNvSpPr/>
          <p:nvPr/>
        </p:nvSpPr>
        <p:spPr>
          <a:xfrm>
            <a:off x="6347937" y="7693581"/>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9" name="Shape 419"/>
          <p:cNvSpPr/>
          <p:nvPr/>
        </p:nvSpPr>
        <p:spPr>
          <a:xfrm>
            <a:off x="6335237" y="5323383"/>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20" name="Shape 420"/>
          <p:cNvSpPr/>
          <p:nvPr/>
        </p:nvSpPr>
        <p:spPr>
          <a:xfrm>
            <a:off x="2918172" y="7586715"/>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21" name="Shape 421"/>
          <p:cNvSpPr/>
          <p:nvPr/>
        </p:nvSpPr>
        <p:spPr>
          <a:xfrm>
            <a:off x="2918172" y="541580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23" name="Shape 423"/>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24" name="Shape 424"/>
          <p:cNvSpPr/>
          <p:nvPr>
            <p:ph type="body" idx="1"/>
          </p:nvPr>
        </p:nvSpPr>
        <p:spPr>
          <a:prstGeom prst="rect">
            <a:avLst/>
          </a:prstGeom>
        </p:spPr>
        <p:txBody>
          <a:bodyPr/>
          <a:lstStyle/>
          <a:p>
            <a:pPr marL="0" indent="0" defTabSz="449833">
              <a:spcBef>
                <a:spcPts val="3200"/>
              </a:spcBef>
              <a:buSzTx/>
              <a:buNone/>
              <a:defRPr sz="1693"/>
            </a:pPr>
            <a:r>
              <a:t>'</a:t>
            </a:r>
            <a:r>
              <a:rPr u="sng">
                <a:hlinkClick r:id="rId2" invalidUrl="" action="" tgtFrame="" tooltip="" history="1" highlightClick="0" endSnd="0"/>
              </a:rPr>
              <a:t>henning.westerholt@1und1.de</a:t>
            </a:r>
            <a:r>
              <a:t>'</a:t>
            </a:r>
            <a:br/>
            <a:r>
              <a:t>'2008-08-04 11:09:15'</a:t>
            </a:r>
            <a:br/>
            <a:r>
              <a:t>'[</a:t>
            </a:r>
            <a:r>
              <a:rPr b="1">
                <a:latin typeface="Helvetica"/>
                <a:ea typeface="Helvetica"/>
                <a:cs typeface="Helvetica"/>
                <a:sym typeface="Helvetica"/>
              </a:rPr>
              <a:t>Kamailio</a:t>
            </a:r>
            <a:r>
              <a:t>-Devel] [Devel] SF.net SVN: opensips:[4568] tags/1.4.0/'</a:t>
            </a:r>
          </a:p>
          <a:p>
            <a:pPr marL="0" indent="0" defTabSz="449833">
              <a:spcBef>
                <a:spcPts val="3200"/>
              </a:spcBef>
              <a:buSzTx/>
              <a:buNone/>
              <a:defRPr sz="2772"/>
            </a:pPr>
            <a:r>
              <a:t>'Hi Dan, Hi Bogdan,</a:t>
            </a:r>
          </a:p>
          <a:p>
            <a:pPr marL="0" indent="0" defTabSz="449833">
              <a:spcBef>
                <a:spcPts val="3200"/>
              </a:spcBef>
              <a:buSzTx/>
              <a:buNone/>
              <a:defRPr sz="2772"/>
            </a:pPr>
            <a:r>
              <a:t>thanks for the short </a:t>
            </a:r>
            <a:r>
              <a:rPr b="1">
                <a:latin typeface="Helvetica"/>
                <a:ea typeface="Helvetica"/>
                <a:cs typeface="Helvetica"/>
                <a:sym typeface="Helvetica"/>
              </a:rPr>
              <a:t>announcement of the existence of this fork - opensips.org</a:t>
            </a:r>
            <a:r>
              <a:t>. I was not aware of this, and i''m really disappointed. I think this is not the way to deal with this conflict. </a:t>
            </a:r>
            <a:r>
              <a:rPr b="1">
                <a:solidFill>
                  <a:schemeClr val="accent5"/>
                </a:solidFill>
                <a:latin typeface="Helvetica"/>
                <a:ea typeface="Helvetica"/>
                <a:cs typeface="Helvetica"/>
                <a:sym typeface="Helvetica"/>
              </a:rPr>
              <a:t>I had appreciated to know a little bit earlier of this plans, now i understand the events of the past months on this list</a:t>
            </a:r>
            <a:r>
              <a:rPr b="1">
                <a:latin typeface="Helvetica"/>
                <a:ea typeface="Helvetica"/>
                <a:cs typeface="Helvetica"/>
                <a:sym typeface="Helvetica"/>
              </a:rPr>
              <a:t> </a:t>
            </a:r>
            <a:r>
              <a:t>and also the board somewhat better.</a:t>
            </a:r>
          </a:p>
          <a:p>
            <a:pPr marL="0" indent="0" defTabSz="449833">
              <a:spcBef>
                <a:spcPts val="3200"/>
              </a:spcBef>
              <a:buSzTx/>
              <a:buNone/>
              <a:defRPr sz="2772"/>
            </a:pPr>
            <a:r>
              <a:t>Henning'</a:t>
            </a:r>
          </a:p>
        </p:txBody>
      </p:sp>
      <p:sp>
        <p:nvSpPr>
          <p:cNvPr id="425" name="Shape 425"/>
          <p:cNvSpPr/>
          <p:nvPr/>
        </p:nvSpPr>
        <p:spPr>
          <a:xfrm>
            <a:off x="2786732" y="86423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27" name="Shape 427"/>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28" name="Shape 428"/>
          <p:cNvSpPr/>
          <p:nvPr>
            <p:ph type="body" idx="1"/>
          </p:nvPr>
        </p:nvSpPr>
        <p:spPr>
          <a:prstGeom prst="rect">
            <a:avLst/>
          </a:prstGeom>
        </p:spPr>
        <p:txBody>
          <a:bodyPr/>
          <a:lstStyle/>
          <a:p>
            <a:pPr marL="0" indent="0" defTabSz="233679">
              <a:spcBef>
                <a:spcPts val="1600"/>
              </a:spcBef>
              <a:buSzTx/>
              <a:buNone/>
              <a:defRPr sz="1440"/>
            </a:pPr>
            <a:r>
              <a:t>'</a:t>
            </a:r>
            <a:r>
              <a:rPr u="sng">
                <a:hlinkClick r:id="rId2" invalidUrl="" action="" tgtFrame="" tooltip="" history="1" highlightClick="0" endSnd="0"/>
              </a:rPr>
              <a:t>jason.penton@smilecoms.com</a:t>
            </a:r>
            <a:r>
              <a:t>'</a:t>
            </a:r>
            <a:br/>
            <a:r>
              <a:t>'2008-08-04 11:51:25'</a:t>
            </a:r>
            <a:br/>
            <a:r>
              <a:t>'[Kamailio-Devel] [Devel] SF.net SVN: opensips:[4568] tags/1.4.0/'</a:t>
            </a:r>
          </a:p>
          <a:p>
            <a:pPr marL="0" indent="0" defTabSz="233679">
              <a:spcBef>
                <a:spcPts val="1600"/>
              </a:spcBef>
              <a:buSzTx/>
              <a:buNone/>
              <a:defRPr sz="1440"/>
            </a:pPr>
          </a:p>
          <a:p>
            <a:pPr marL="0" indent="0" defTabSz="233679">
              <a:spcBef>
                <a:spcPts val="1600"/>
              </a:spcBef>
              <a:buSzTx/>
              <a:buNone/>
              <a:defRPr sz="2240"/>
            </a:pPr>
            <a:r>
              <a:t>'..... so now we have SER, Kamailio and opensips</a:t>
            </a:r>
          </a:p>
          <a:p>
            <a:pPr marL="0" indent="0" defTabSz="233679">
              <a:spcBef>
                <a:spcPts val="1600"/>
              </a:spcBef>
              <a:buSzTx/>
              <a:buNone/>
              <a:defRPr sz="2240"/>
            </a:pPr>
            <a:r>
              <a:t>Surely, </a:t>
            </a:r>
            <a:r>
              <a:rPr b="1">
                <a:solidFill>
                  <a:schemeClr val="accent5"/>
                </a:solidFill>
                <a:latin typeface="Helvetica"/>
                <a:ea typeface="Helvetica"/>
                <a:cs typeface="Helvetica"/>
                <a:sym typeface="Helvetica"/>
              </a:rPr>
              <a:t>this is starting to confuse users and also dilute the number of developers</a:t>
            </a:r>
            <a:r>
              <a:t> working to ONE common goal. </a:t>
            </a:r>
            <a:r>
              <a:rPr b="1">
                <a:latin typeface="Helvetica"/>
                <a:ea typeface="Helvetica"/>
                <a:cs typeface="Helvetica"/>
                <a:sym typeface="Helvetica"/>
              </a:rPr>
              <a:t>Is this really what we as developers and users want?</a:t>
            </a:r>
            <a:r>
              <a:t> Is this really what the majority codebase of the product needs? </a:t>
            </a:r>
            <a:r>
              <a:rPr b="1">
                <a:solidFill>
                  <a:schemeClr val="accent2">
                    <a:hueOff val="-554920"/>
                    <a:satOff val="-21482"/>
                    <a:lumOff val="-6228"/>
                  </a:schemeClr>
                </a:solidFill>
                <a:latin typeface="Helvetica"/>
                <a:ea typeface="Helvetica"/>
                <a:cs typeface="Helvetica"/>
                <a:sym typeface="Helvetica"/>
              </a:rPr>
              <a:t>I''d be far happier having all the developers of these 3 projects working on ONE project! </a:t>
            </a:r>
            <a:endParaRPr b="1">
              <a:solidFill>
                <a:schemeClr val="accent2">
                  <a:hueOff val="-554920"/>
                  <a:satOff val="-21482"/>
                  <a:lumOff val="-6228"/>
                </a:schemeClr>
              </a:solidFill>
              <a:latin typeface="Helvetica"/>
              <a:ea typeface="Helvetica"/>
              <a:cs typeface="Helvetica"/>
              <a:sym typeface="Helvetica"/>
            </a:endParaRPr>
          </a:p>
          <a:p>
            <a:pPr marL="0" indent="0" defTabSz="233679">
              <a:spcBef>
                <a:spcPts val="1600"/>
              </a:spcBef>
              <a:buSzTx/>
              <a:buNone/>
              <a:defRPr sz="1440"/>
            </a:pPr>
            <a:r>
              <a:t>just my 0.02 worth</a:t>
            </a:r>
          </a:p>
          <a:p>
            <a:pPr marL="0" indent="0" defTabSz="233679">
              <a:spcBef>
                <a:spcPts val="1600"/>
              </a:spcBef>
              <a:buSzTx/>
              <a:buNone/>
              <a:defRPr sz="1440"/>
            </a:pPr>
            <a:r>
              <a:t>Cheers</a:t>
            </a:r>
          </a:p>
          <a:p>
            <a:pPr marL="0" indent="0" defTabSz="233679">
              <a:spcBef>
                <a:spcPts val="1600"/>
              </a:spcBef>
              <a:buSzTx/>
              <a:buNone/>
              <a:defRPr sz="1440"/>
            </a:pPr>
            <a:r>
              <a:t>Jason</a:t>
            </a:r>
          </a:p>
          <a:p>
            <a:pPr marL="0" indent="0" defTabSz="233679">
              <a:spcBef>
                <a:spcPts val="1600"/>
              </a:spcBef>
              <a:buSzTx/>
              <a:buNone/>
              <a:defRPr sz="1440"/>
            </a:pPr>
          </a:p>
          <a:p>
            <a:pPr marL="0" indent="0" defTabSz="233679">
              <a:spcBef>
                <a:spcPts val="1600"/>
              </a:spcBef>
              <a:buSzTx/>
              <a:buNone/>
              <a:defRPr sz="1440"/>
            </a:pPr>
            <a:r>
              <a:t>On Mon, Aug 4, 2008 at 11:45 AM, Julien BLACHE &lt;jb at jblache.org&gt; wrote:</a:t>
            </a:r>
          </a:p>
          <a:p>
            <a:pPr marL="0" indent="0" defTabSz="233679">
              <a:spcBef>
                <a:spcPts val="1600"/>
              </a:spcBef>
              <a:buSzTx/>
              <a:buNone/>
              <a:defRPr sz="1440"/>
            </a:pPr>
          </a:p>
          <a:p>
            <a:pPr marL="0" indent="0" defTabSz="233679">
              <a:spcBef>
                <a:spcPts val="1600"/>
              </a:spcBef>
              <a:buSzTx/>
              <a:buNone/>
              <a:defRPr sz="1440"/>
            </a:pPr>
            <a:r>
              <a:t>&gt; Henning Westerholt &lt;henning.westerholt at 1und1.de&gt; wrote:</a:t>
            </a:r>
          </a:p>
          <a:p>
            <a:pPr marL="0" indent="0" defTabSz="233679">
              <a:spcBef>
                <a:spcPts val="1600"/>
              </a:spcBef>
              <a:buSzTx/>
              <a:buNone/>
              <a:defRPr sz="1440"/>
            </a:pPr>
            <a:r>
              <a:t>&gt;</a:t>
            </a:r>
          </a:p>
          <a:p>
            <a:pPr marL="0" indent="0" defTabSz="233679">
              <a:spcBef>
                <a:spcPts val="1600"/>
              </a:spcBef>
              <a:buSzTx/>
              <a:buNone/>
              <a:defRPr sz="1440"/>
            </a:pPr>
            <a:r>
              <a:t>&gt; Hi,</a:t>
            </a:r>
          </a:p>
          <a:p>
            <a:pPr marL="0" indent="0" defTabSz="233679">
              <a:spcBef>
                <a:spcPts val="1600"/>
              </a:spcBef>
              <a:buSzTx/>
              <a:buNone/>
              <a:defRPr sz="1440"/>
            </a:pPr>
            <a:r>
              <a:t>&gt;</a:t>
            </a:r>
          </a:p>
          <a:p>
            <a:pPr marL="0" indent="0" defTabSz="233679">
              <a:spcBef>
                <a:spcPts val="1600"/>
              </a:spcBef>
              <a:buSzTx/>
              <a:buNone/>
              <a:defRPr sz="1440"/>
            </a:pPr>
            <a:r>
              <a:t>&gt; &gt; thanks for the short announcement of the existence of this fork -</a:t>
            </a:r>
          </a:p>
          <a:p>
            <a:pPr marL="0" indent="0" defTabSz="233679">
              <a:spcBef>
                <a:spcPts val="1600"/>
              </a:spcBef>
              <a:buSzTx/>
              <a:buNone/>
              <a:defRPr sz="1440"/>
            </a:pPr>
            <a:r>
              <a:t>&gt; &gt; opensips.org. I was not aware of this, and i''m really disappointed. I</a:t>
            </a:r>
          </a:p>
          <a:p>
            <a:pPr marL="0" indent="0" defTabSz="233679">
              <a:spcBef>
                <a:spcPts val="1600"/>
              </a:spcBef>
              <a:buSzTx/>
              <a:buNone/>
              <a:defRPr sz="1440"/>
            </a:pPr>
            <a:r>
              <a:t>&gt; think</a:t>
            </a:r>
          </a:p>
          <a:p>
            <a:pPr marL="0" indent="0" defTabSz="233679">
              <a:spcBef>
                <a:spcPts val="1600"/>
              </a:spcBef>
              <a:buSzTx/>
              <a:buNone/>
              <a:defRPr sz="1440"/>
            </a:pPr>
            <a:r>
              <a:t>&gt;</a:t>
            </a:r>
          </a:p>
          <a:p>
            <a:pPr marL="0" indent="0" defTabSz="233679">
              <a:spcBef>
                <a:spcPts val="1600"/>
              </a:spcBef>
              <a:buSzTx/>
              <a:buNone/>
              <a:defRPr sz="1440"/>
            </a:pPr>
            <a:r>
              <a:t>&gt; OK, now I''m really confused. A couple of important things have</a:t>
            </a:r>
          </a:p>
          <a:p>
            <a:pPr marL="0" indent="0" defTabSz="233679">
              <a:spcBef>
                <a:spcPts val="1600"/>
              </a:spcBef>
              <a:buSzTx/>
              <a:buNone/>
              <a:defRPr sz="1440"/>
            </a:pPr>
            <a:r>
              <a:t>&gt; happened more or less behind the scene in the past months in this</a:t>
            </a:r>
          </a:p>
          <a:p>
            <a:pPr marL="0" indent="0" defTabSz="233679">
              <a:spcBef>
                <a:spcPts val="1600"/>
              </a:spcBef>
              <a:buSzTx/>
              <a:buNone/>
              <a:defRPr sz="1440"/>
            </a:pPr>
            <a:r>
              <a:t>&gt; project, and I''d really like it if someone could sum up the current</a:t>
            </a:r>
          </a:p>
          <a:p>
            <a:pPr marL="0" indent="0" defTabSz="233679">
              <a:spcBef>
                <a:spcPts val="1600"/>
              </a:spcBef>
              <a:buSzTx/>
              <a:buNone/>
              <a:defRPr sz="1440"/>
            </a:pPr>
            <a:r>
              <a:t>&gt; situation.</a:t>
            </a:r>
          </a:p>
          <a:p>
            <a:pPr marL="0" indent="0" defTabSz="233679">
              <a:spcBef>
                <a:spcPts val="1600"/>
              </a:spcBef>
              <a:buSzTx/>
              <a:buNone/>
              <a:defRPr sz="1440"/>
            </a:pPr>
            <a:r>
              <a:t>&gt;</a:t>
            </a:r>
          </a:p>
          <a:p>
            <a:pPr marL="0" indent="0" defTabSz="233679">
              <a:spcBef>
                <a:spcPts val="1600"/>
              </a:spcBef>
              <a:buSzTx/>
              <a:buNone/>
              <a:defRPr sz="1440"/>
            </a:pPr>
            <a:r>
              <a:t>&gt; JB.</a:t>
            </a:r>
          </a:p>
          <a:p>
            <a:pPr marL="0" indent="0" defTabSz="233679">
              <a:spcBef>
                <a:spcPts val="1600"/>
              </a:spcBef>
              <a:buSzTx/>
              <a:buNone/>
              <a:defRPr sz="1440"/>
            </a:pPr>
            <a:r>
              <a:t>&gt;</a:t>
            </a:r>
          </a:p>
          <a:p>
            <a:pPr marL="0" indent="0" defTabSz="233679">
              <a:spcBef>
                <a:spcPts val="1600"/>
              </a:spcBef>
              <a:buSzTx/>
              <a:buNone/>
              <a:defRPr sz="1440"/>
            </a:pPr>
            <a:r>
              <a:t>&gt; --</a:t>
            </a:r>
          </a:p>
          <a:p>
            <a:pPr marL="0" indent="0" defTabSz="233679">
              <a:spcBef>
                <a:spcPts val="1600"/>
              </a:spcBef>
              <a:buSzTx/>
              <a:buNone/>
              <a:defRPr sz="1440"/>
            </a:pPr>
            <a:r>
              <a:t>&gt; Julien BLACHE                                   &lt;http://www.jblache.org&gt;</a:t>
            </a:r>
          </a:p>
          <a:p>
            <a:pPr marL="0" indent="0" defTabSz="233679">
              <a:spcBef>
                <a:spcPts val="1600"/>
              </a:spcBef>
              <a:buSzTx/>
              <a:buNone/>
              <a:defRPr sz="1440"/>
            </a:pPr>
            <a:r>
              <a:t>&gt; &lt;jb at jblache.org&gt;                                  GPG KeyID 0xF5D65169</a:t>
            </a:r>
          </a:p>
          <a:p>
            <a:pPr marL="0" indent="0" defTabSz="233679">
              <a:spcBef>
                <a:spcPts val="1600"/>
              </a:spcBef>
              <a:buSzTx/>
              <a:buNone/>
              <a:defRPr sz="1440"/>
            </a:pPr>
            <a:r>
              <a:t>&gt;</a:t>
            </a:r>
          </a:p>
          <a:p>
            <a:pPr marL="0" indent="0" defTabSz="233679">
              <a:spcBef>
                <a:spcPts val="1600"/>
              </a:spcBef>
              <a:buSzTx/>
              <a:buNone/>
              <a:defRPr sz="1440"/>
            </a:pPr>
            <a:r>
              <a:t>&gt; _______________________________________________</a:t>
            </a:r>
          </a:p>
          <a:p>
            <a:pPr marL="0" indent="0" defTabSz="233679">
              <a:spcBef>
                <a:spcPts val="1600"/>
              </a:spcBef>
              <a:buSzTx/>
              <a:buNone/>
              <a:defRPr sz="1440"/>
            </a:pPr>
            <a:r>
              <a:t>&gt; Devel mailing list</a:t>
            </a:r>
          </a:p>
          <a:p>
            <a:pPr marL="0" indent="0" defTabSz="233679">
              <a:spcBef>
                <a:spcPts val="1600"/>
              </a:spcBef>
              <a:buSzTx/>
              <a:buNone/>
              <a:defRPr sz="1440"/>
            </a:pPr>
            <a:r>
              <a:t>&gt; Devel at lists.kamailio.org</a:t>
            </a:r>
          </a:p>
          <a:p>
            <a:pPr marL="0" indent="0" defTabSz="233679">
              <a:spcBef>
                <a:spcPts val="1600"/>
              </a:spcBef>
              <a:buSzTx/>
              <a:buNone/>
              <a:defRPr sz="1440"/>
            </a:pPr>
            <a:r>
              <a:t>&gt; http://lists.kamailio.org/cgi-bin/mailman/listinfo/devel</a:t>
            </a:r>
          </a:p>
          <a:p>
            <a:pPr marL="0" indent="0" defTabSz="233679">
              <a:spcBef>
                <a:spcPts val="1600"/>
              </a:spcBef>
              <a:buSzTx/>
              <a:buNone/>
              <a:defRPr sz="1440"/>
            </a:pPr>
            <a:r>
              <a:t>&gt;</a:t>
            </a:r>
          </a:p>
          <a:p>
            <a:pPr marL="0" indent="0" defTabSz="233679">
              <a:spcBef>
                <a:spcPts val="1600"/>
              </a:spcBef>
              <a:buSzTx/>
              <a:buNone/>
              <a:defRPr sz="1440"/>
            </a:pPr>
            <a:r>
              <a:t>-------------- next part --------------</a:t>
            </a:r>
          </a:p>
          <a:p>
            <a:pPr marL="0" indent="0" defTabSz="233679">
              <a:spcBef>
                <a:spcPts val="1600"/>
              </a:spcBef>
              <a:buSzTx/>
              <a:buNone/>
              <a:defRPr sz="1440"/>
            </a:pPr>
            <a:r>
              <a:t>An HTML attachment was scrubbed...</a:t>
            </a:r>
          </a:p>
          <a:p>
            <a:pPr marL="0" indent="0" defTabSz="233679">
              <a:spcBef>
                <a:spcPts val="1600"/>
              </a:spcBef>
              <a:buSzTx/>
              <a:buNone/>
              <a:defRPr sz="1440"/>
            </a:pPr>
            <a:r>
              <a:t>URL: http://lists.kamailio.org/pipermail/devel/attachments/20080804/e23a3db4/attachment.htm'</a:t>
            </a:r>
          </a:p>
        </p:txBody>
      </p:sp>
      <p:sp>
        <p:nvSpPr>
          <p:cNvPr id="429" name="Shape 429"/>
          <p:cNvSpPr/>
          <p:nvPr/>
        </p:nvSpPr>
        <p:spPr>
          <a:xfrm>
            <a:off x="3676129" y="8642350"/>
            <a:ext cx="522074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Could we </a:t>
            </a:r>
            <a:r>
              <a:t>know </a:t>
            </a:r>
            <a:r>
              <a:rPr>
                <a:solidFill>
                  <a:schemeClr val="accent4">
                    <a:satOff val="1488"/>
                    <a:lumOff val="-7242"/>
                  </a:schemeClr>
                </a:solidFill>
              </a:rPr>
              <a:t>earlier</a:t>
            </a:r>
            <a:r>
              <a:rPr>
                <a:solidFill>
                  <a:srgbClr val="000000"/>
                </a:solidFill>
              </a:rPr>
              <a:t>?</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31" name="Shape 431"/>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32" name="Shape 432"/>
          <p:cNvSpPr/>
          <p:nvPr>
            <p:ph type="body" idx="1"/>
          </p:nvPr>
        </p:nvSpPr>
        <p:spPr>
          <a:xfrm>
            <a:off x="952500" y="2603500"/>
            <a:ext cx="11099800" cy="5599559"/>
          </a:xfrm>
          <a:prstGeom prst="rect">
            <a:avLst/>
          </a:prstGeom>
        </p:spPr>
        <p:txBody>
          <a:bodyPr/>
          <a:lstStyle/>
          <a:p>
            <a:pPr marL="0" indent="0" defTabSz="233679">
              <a:spcBef>
                <a:spcPts val="1600"/>
              </a:spcBef>
              <a:buSzTx/>
              <a:buNone/>
              <a:defRPr sz="1160"/>
            </a:pPr>
            <a:r>
              <a:t>'</a:t>
            </a:r>
            <a:r>
              <a:rPr u="sng">
                <a:hlinkClick r:id="rId2" invalidUrl="" action="" tgtFrame="" tooltip="" history="1" highlightClick="0" endSnd="0"/>
              </a:rPr>
              <a:t>abalashov@evaristesys.com</a:t>
            </a:r>
            <a:r>
              <a:t>'</a:t>
            </a:r>
            <a:br/>
            <a:r>
              <a:t>'2008-08-04 18:56:57’ </a:t>
            </a:r>
            <a:br/>
            <a:r>
              <a:t>'[Kamailio-Devel] [Kamailio-Users]  1.4.0 release plans,\n project matters'</a:t>
            </a:r>
          </a:p>
          <a:p>
            <a:pPr marL="0" indent="0" defTabSz="233679">
              <a:spcBef>
                <a:spcPts val="1600"/>
              </a:spcBef>
              <a:buSzTx/>
              <a:buNone/>
              <a:defRPr sz="1160"/>
            </a:pPr>
            <a:r>
              <a:t>'I would strongly concur with Darren here on all counts.</a:t>
            </a:r>
          </a:p>
          <a:p>
            <a:pPr marL="0" indent="0" defTabSz="233679">
              <a:spcBef>
                <a:spcPts val="1600"/>
              </a:spcBef>
              <a:buSzTx/>
              <a:buNone/>
              <a:defRPr b="1" sz="1360">
                <a:latin typeface="Helvetica"/>
                <a:ea typeface="Helvetica"/>
                <a:cs typeface="Helvetica"/>
                <a:sym typeface="Helvetica"/>
              </a:defRPr>
            </a:pPr>
            <a:r>
              <a:t>I don''t, of course, have any sort of inside perspective as I am not involved in development, so I can''t presume to judge the merits or veracity of the various justifications given for this adventure.  Apart from Bogdan-Andrei''s brief treatment of the subject, explanations haven''t been particularly forthcoming to the community;  this seems to be a back-room affair that is still playing out.</a:t>
            </a:r>
          </a:p>
          <a:p>
            <a:pPr marL="0" indent="0" defTabSz="233679">
              <a:spcBef>
                <a:spcPts val="1600"/>
              </a:spcBef>
              <a:buSzTx/>
              <a:buNone/>
              <a:defRPr sz="1160"/>
            </a:pPr>
            <a:r>
              <a:t>There are, certainly, times in the life of an open-source project where a code fork may be justifiable;  irreconcilable differences over development methodologies, project management practices, and overall design philosophy and direction/roadmap may figure into these.  Also, what Bogdan-Andrei has put forth concerning his freedom to pursue this undertaking in light of prevailing and officially codified open-source precepts is factually valid and logically ostensible.</a:t>
            </a:r>
          </a:p>
          <a:p>
            <a:pPr marL="0" indent="0" defTabSz="233679">
              <a:spcBef>
                <a:spcPts val="1600"/>
              </a:spcBef>
              <a:buSzTx/>
              <a:buNone/>
              <a:defRPr sz="1160"/>
            </a:pPr>
            <a:r>
              <a:t>Now, that having been said, from the perspective of a user contemplating the adoption of OpenSER in a serious industrial application, or worse, a businessperson who has sunk substantial investment into deployment of OpenSER, this is really, really bad. </a:t>
            </a:r>
          </a:p>
          <a:p>
            <a:pPr marL="0" indent="0" defTabSz="233679">
              <a:spcBef>
                <a:spcPts val="1600"/>
              </a:spcBef>
              <a:buSzTx/>
              <a:buNone/>
              <a:defRPr sz="1160"/>
            </a:pPr>
            <a:r>
              <a:t>Much of the value of open-source projects comes from the fact that despite the range of political characteristics potentially colouring the development and its management (from profoundly hierarchical, as in the case of the Linux kernel, to rather loose coupled and organic, as seems </a:t>
            </a:r>
          </a:p>
          <a:p>
            <a:pPr marL="0" indent="0" defTabSz="233679">
              <a:spcBef>
                <a:spcPts val="1600"/>
              </a:spcBef>
              <a:buSzTx/>
              <a:buNone/>
              <a:defRPr sz="1160"/>
            </a:pPr>
            <a:r>
              <a:t>to be the case with OpenSER), comes from certain rational expectations that one holds regarding their security, stability, consistency and continuity.  </a:t>
            </a:r>
            <a:r>
              <a:rPr b="1" sz="2720">
                <a:latin typeface="Helvetica"/>
                <a:ea typeface="Helvetica"/>
                <a:cs typeface="Helvetica"/>
                <a:sym typeface="Helvetica"/>
              </a:rPr>
              <a:t>Industry is just as afraid of "fly-by-night" open source packages as it is of fly-by-night vendors that may not be around tomorrow.</a:t>
            </a:r>
          </a:p>
          <a:p>
            <a:pPr marL="0" indent="0" defTabSz="233679">
              <a:spcBef>
                <a:spcPts val="1600"/>
              </a:spcBef>
              <a:buSzTx/>
              <a:buNone/>
              <a:defRPr sz="1160"/>
            </a:pPr>
            <a:r>
              <a:t>Generally, when one chooses to invest in a rather serious and evolving open-source solution like OpenSER, one expects the following things: </a:t>
            </a:r>
            <a:br/>
            <a:r>
              <a:t>1. The project will be around next year, more or less in its present state. […]</a:t>
            </a:r>
          </a:p>
          <a:p>
            <a:pPr marL="0" indent="0" defTabSz="233679">
              <a:spcBef>
                <a:spcPts val="1600"/>
              </a:spcBef>
              <a:buSzTx/>
              <a:buNone/>
              <a:defRPr sz="1160"/>
            </a:pPr>
            <a:r>
              <a:t>2. Its development is coloured by a relatively consistent methodology; even if the original core developers no longer contribute heavily to the code base itself, their oversight, direction, vision, method and quality-control is realised in the activities of those to which that work has been delegated. The sources of that direction and influence must be relatively cohesive and clearly identifiable.</a:t>
            </a:r>
          </a:p>
          <a:p>
            <a:pPr marL="0" indent="0" defTabSz="233679">
              <a:spcBef>
                <a:spcPts val="1600"/>
              </a:spcBef>
              <a:buSzTx/>
              <a:buNone/>
              <a:defRPr sz="1160"/>
            </a:pPr>
            <a:r>
              <a:t>3. In the case of something relatively low-level and niche like OpenSER, a thriving ecosystem of first and third-party contributors and vendors of commercial support must exist.  Nobody is going to trail-blaze without any sense of reliance on anybody in particular.  This heavily depends on #2, and on the consistency of the project as a unitary thing.</a:t>
            </a:r>
          </a:p>
          <a:p>
            <a:pPr marL="0" indent="0" defTabSz="233679">
              <a:spcBef>
                <a:spcPts val="1600"/>
              </a:spcBef>
              <a:buSzTx/>
              <a:buNone/>
              <a:defRPr sz="1160"/>
            </a:pPr>
          </a:p>
          <a:p>
            <a:pPr marL="0" indent="0" defTabSz="233679">
              <a:spcBef>
                <a:spcPts val="1600"/>
              </a:spcBef>
              <a:buSzTx/>
              <a:buNone/>
              <a:defRPr sz="1160"/>
            </a:pPr>
            <a:r>
              <a:t>4. The project will retain a unitary character as much as possible; </a:t>
            </a:r>
          </a:p>
          <a:p>
            <a:pPr marL="0" indent="0" defTabSz="233679">
              <a:spcBef>
                <a:spcPts val="1600"/>
              </a:spcBef>
              <a:buSzTx/>
              <a:buNone/>
              <a:defRPr sz="1160"/>
            </a:pPr>
            <a:r>
              <a:t>there will not be bewildering an array of species and subspecies of the </a:t>
            </a:r>
          </a:p>
          <a:p>
            <a:pPr marL="0" indent="0" defTabSz="233679">
              <a:spcBef>
                <a:spcPts val="1600"/>
              </a:spcBef>
              <a:buSzTx/>
              <a:buNone/>
              <a:defRPr sz="1160"/>
            </a:pPr>
            <a:r>
              <a:t>code which will contain varying degrees of features, quality control, </a:t>
            </a:r>
          </a:p>
          <a:p>
            <a:pPr marL="0" indent="0" defTabSz="233679">
              <a:spcBef>
                <a:spcPts val="1600"/>
              </a:spcBef>
              <a:buSzTx/>
              <a:buNone/>
              <a:defRPr sz="1160"/>
            </a:pPr>
            <a:r>
              <a:t>bug fixes, and developer and organisational affinities.  All such </a:t>
            </a:r>
          </a:p>
          <a:p>
            <a:pPr marL="0" indent="0" defTabSz="233679">
              <a:spcBef>
                <a:spcPts val="1600"/>
              </a:spcBef>
              <a:buSzTx/>
              <a:buNone/>
              <a:defRPr sz="1160"/>
            </a:pPr>
            <a:r>
              <a:t>choices involve trade-offs that are unacceptable in serious work, </a:t>
            </a:r>
          </a:p>
          <a:p>
            <a:pPr marL="0" indent="0" defTabSz="233679">
              <a:spcBef>
                <a:spcPts val="1600"/>
              </a:spcBef>
              <a:buSzTx/>
              <a:buNone/>
              <a:defRPr sz="1160"/>
            </a:pPr>
            <a:r>
              <a:t>especially when the trade-offs involve some form of playing roulette, </a:t>
            </a:r>
          </a:p>
          <a:p>
            <a:pPr marL="0" indent="0" defTabSz="233679">
              <a:spcBef>
                <a:spcPts val="1600"/>
              </a:spcBef>
              <a:buSzTx/>
              <a:buNone/>
              <a:defRPr sz="1160"/>
            </a:pPr>
            <a:r>
              <a:t>gambling on the meritocratic superiority and pre-eminence of a </a:t>
            </a:r>
          </a:p>
          <a:p>
            <a:pPr marL="0" indent="0" defTabSz="233679">
              <a:spcBef>
                <a:spcPts val="1600"/>
              </a:spcBef>
              <a:buSzTx/>
              <a:buNone/>
              <a:defRPr sz="1160"/>
            </a:pPr>
            <a:r>
              <a:t>particular version and not another and its longevity.</a:t>
            </a:r>
          </a:p>
          <a:p>
            <a:pPr marL="0" indent="0" defTabSz="233679">
              <a:spcBef>
                <a:spcPts val="1600"/>
              </a:spcBef>
              <a:buSzTx/>
              <a:buNone/>
              <a:defRPr sz="1160"/>
            </a:pPr>
          </a:p>
          <a:p>
            <a:pPr marL="0" indent="0" defTabSz="233679">
              <a:spcBef>
                <a:spcPts val="1600"/>
              </a:spcBef>
              <a:buSzTx/>
              <a:buNone/>
              <a:defRPr sz="1160"/>
            </a:pPr>
            <a:r>
              <a:t>...</a:t>
            </a:r>
          </a:p>
          <a:p>
            <a:pPr marL="0" indent="0" defTabSz="233679">
              <a:spcBef>
                <a:spcPts val="1600"/>
              </a:spcBef>
              <a:buSzTx/>
              <a:buNone/>
              <a:defRPr sz="1160"/>
            </a:pPr>
          </a:p>
          <a:p>
            <a:pPr marL="0" indent="0" defTabSz="233679">
              <a:spcBef>
                <a:spcPts val="1600"/>
              </a:spcBef>
              <a:buSzTx/>
              <a:buNone/>
              <a:defRPr sz="1160"/>
            </a:pPr>
            <a:r>
              <a:t>This type of code work heavily upsets these expectations and decreases </a:t>
            </a:r>
          </a:p>
          <a:p>
            <a:pPr marL="0" indent="0" defTabSz="233679">
              <a:spcBef>
                <a:spcPts val="1600"/>
              </a:spcBef>
              <a:buSzTx/>
              <a:buNone/>
              <a:defRPr sz="1160"/>
            </a:pPr>
            <a:r>
              <a:t>overall confidence in the project, which, especially in open-source, is </a:t>
            </a:r>
          </a:p>
          <a:p>
            <a:pPr marL="0" indent="0" defTabSz="233679">
              <a:spcBef>
                <a:spcPts val="1600"/>
              </a:spcBef>
              <a:buSzTx/>
              <a:buNone/>
              <a:defRPr sz="1160"/>
            </a:pPr>
            <a:r>
              <a:t>so profoundly a function of the people behind it and the ecosystem it </a:t>
            </a:r>
          </a:p>
          <a:p>
            <a:pPr marL="0" indent="0" defTabSz="233679">
              <a:spcBef>
                <a:spcPts val="1600"/>
              </a:spcBef>
              <a:buSzTx/>
              <a:buNone/>
              <a:defRPr sz="1160"/>
            </a:pPr>
            <a:r>
              <a:t>cultivates.</a:t>
            </a:r>
          </a:p>
          <a:p>
            <a:pPr marL="0" indent="0" defTabSz="233679">
              <a:spcBef>
                <a:spcPts val="1600"/>
              </a:spcBef>
              <a:buSzTx/>
              <a:buNone/>
              <a:defRPr sz="1160"/>
            </a:pPr>
          </a:p>
          <a:p>
            <a:pPr marL="0" indent="0" defTabSz="233679">
              <a:spcBef>
                <a:spcPts val="1600"/>
              </a:spcBef>
              <a:buSzTx/>
              <a:buNone/>
              <a:defRPr sz="1160"/>
            </a:pPr>
            <a:r>
              <a:t>How do I know whether the latest bleeding-edge modules that perform </a:t>
            </a:r>
          </a:p>
          <a:p>
            <a:pPr marL="0" indent="0" defTabSz="233679">
              <a:spcBef>
                <a:spcPts val="1600"/>
              </a:spcBef>
              <a:buSzTx/>
              <a:buNone/>
              <a:defRPr sz="1160"/>
            </a:pPr>
            <a:r>
              <a:t>low-level technical enhancements or fixups won''t be in OpenSIPS, but </a:t>
            </a:r>
          </a:p>
          <a:p>
            <a:pPr marL="0" indent="0" defTabSz="233679">
              <a:spcBef>
                <a:spcPts val="1600"/>
              </a:spcBef>
              <a:buSzTx/>
              <a:buNone/>
              <a:defRPr sz="1160"/>
            </a:pPr>
            <a:r>
              <a:t>ones which offer more high-level integration paths and business logic </a:t>
            </a:r>
          </a:p>
          <a:p>
            <a:pPr marL="0" indent="0" defTabSz="233679">
              <a:spcBef>
                <a:spcPts val="1600"/>
              </a:spcBef>
              <a:buSzTx/>
              <a:buNone/>
              <a:defRPr sz="1160"/>
            </a:pPr>
            <a:r>
              <a:t>interworking in Kamailio?  What kind of compatibility can I count on if </a:t>
            </a:r>
          </a:p>
          <a:p>
            <a:pPr marL="0" indent="0" defTabSz="233679">
              <a:spcBef>
                <a:spcPts val="1600"/>
              </a:spcBef>
              <a:buSzTx/>
              <a:buNone/>
              <a:defRPr sz="1160"/>
            </a:pPr>
            <a:r>
              <a:t>I wish to switch?</a:t>
            </a:r>
          </a:p>
          <a:p>
            <a:pPr marL="0" indent="0" defTabSz="233679">
              <a:spcBef>
                <a:spcPts val="1600"/>
              </a:spcBef>
              <a:buSzTx/>
              <a:buNone/>
              <a:defRPr sz="1160"/>
            </a:pPr>
          </a:p>
          <a:p>
            <a:pPr marL="0" indent="0" defTabSz="233679">
              <a:spcBef>
                <a:spcPts val="1600"/>
              </a:spcBef>
              <a:buSzTx/>
              <a:buNone/>
              <a:defRPr sz="1160"/>
            </a:pPr>
            <a:r>
              <a:t>How do I know that critical bugs applicable to pre-fork code in Kamailio </a:t>
            </a:r>
          </a:p>
          <a:p>
            <a:pPr marL="0" indent="0" defTabSz="233679">
              <a:spcBef>
                <a:spcPts val="1600"/>
              </a:spcBef>
              <a:buSzTx/>
              <a:buNone/>
              <a:defRPr sz="1160"/>
            </a:pPr>
            <a:r>
              <a:t>will be fixed in OpenSIPS, or vice versa?  At the encouragement of Juha </a:t>
            </a:r>
          </a:p>
          <a:p>
            <a:pPr marL="0" indent="0" defTabSz="233679">
              <a:spcBef>
                <a:spcPts val="1600"/>
              </a:spcBef>
              <a:buSzTx/>
              <a:buNone/>
              <a:defRPr sz="1160"/>
            </a:pPr>
            <a:r>
              <a:t>Heinenen, I just submitted a bug report about a race condition on call </a:t>
            </a:r>
          </a:p>
          <a:p>
            <a:pPr marL="0" indent="0" defTabSz="233679">
              <a:spcBef>
                <a:spcPts val="1600"/>
              </a:spcBef>
              <a:buSzTx/>
              <a:buNone/>
              <a:defRPr sz="1160"/>
            </a:pPr>
            <a:r>
              <a:t>branching to the Kamailio Tracker.  How do I know whether it''s going to </a:t>
            </a:r>
          </a:p>
          <a:p>
            <a:pPr marL="0" indent="0" defTabSz="233679">
              <a:spcBef>
                <a:spcPts val="1600"/>
              </a:spcBef>
              <a:buSzTx/>
              <a:buNone/>
              <a:defRPr sz="1160"/>
            </a:pPr>
            <a:r>
              <a:t>be addressed sooner in Kamailio or in OpenSIPS, if at all?  What if this </a:t>
            </a:r>
          </a:p>
          <a:p>
            <a:pPr marL="0" indent="0" defTabSz="233679">
              <a:spcBef>
                <a:spcPts val="1600"/>
              </a:spcBef>
              <a:buSzTx/>
              <a:buNone/>
              <a:defRPr sz="1160"/>
            </a:pPr>
            <a:r>
              <a:t>type of issue is closer to Bogdan-Andrei''s core competency and interest </a:t>
            </a:r>
          </a:p>
          <a:p>
            <a:pPr marL="0" indent="0" defTabSz="233679">
              <a:spcBef>
                <a:spcPts val="1600"/>
              </a:spcBef>
              <a:buSzTx/>
              <a:buNone/>
              <a:defRPr sz="1160"/>
            </a:pPr>
            <a:r>
              <a:t>than that of the remaining Kamailio developers, or vice versa?  Now I </a:t>
            </a:r>
          </a:p>
          <a:p>
            <a:pPr marL="0" indent="0" defTabSz="233679">
              <a:spcBef>
                <a:spcPts val="1600"/>
              </a:spcBef>
              <a:buSzTx/>
              <a:buNone/>
              <a:defRPr sz="1160"/>
            </a:pPr>
            <a:r>
              <a:t>have to engage in this type of guesswork and detect the political winds. </a:t>
            </a:r>
          </a:p>
          <a:p>
            <a:pPr marL="0" indent="0" defTabSz="233679">
              <a:spcBef>
                <a:spcPts val="1600"/>
              </a:spcBef>
              <a:buSzTx/>
              <a:buNone/>
              <a:defRPr sz="1160"/>
            </a:pPr>
            <a:r>
              <a:t>  I shouldn''t have to do this as a user;  I was counting on one </a:t>
            </a:r>
          </a:p>
          <a:p>
            <a:pPr marL="0" indent="0" defTabSz="233679">
              <a:spcBef>
                <a:spcPts val="1600"/>
              </a:spcBef>
              <a:buSzTx/>
              <a:buNone/>
              <a:defRPr sz="1160"/>
            </a:pPr>
            <a:r>
              <a:t>development team and one mission.</a:t>
            </a:r>
          </a:p>
          <a:p>
            <a:pPr marL="0" indent="0" defTabSz="233679">
              <a:spcBef>
                <a:spcPts val="1600"/>
              </a:spcBef>
              <a:buSzTx/>
              <a:buNone/>
              <a:defRPr sz="1160"/>
            </a:pPr>
          </a:p>
          <a:p>
            <a:pPr marL="0" indent="0" defTabSz="233679">
              <a:spcBef>
                <a:spcPts val="1600"/>
              </a:spcBef>
              <a:buSzTx/>
              <a:buNone/>
              <a:defRPr sz="1160"/>
            </a:pPr>
            <a:r>
              <a:t>How do I know there won''t be more code forks or internecine feuds?  If I </a:t>
            </a:r>
          </a:p>
          <a:p>
            <a:pPr marL="0" indent="0" defTabSz="233679">
              <a:spcBef>
                <a:spcPts val="1600"/>
              </a:spcBef>
              <a:buSzTx/>
              <a:buNone/>
              <a:defRPr sz="1160"/>
            </a:pPr>
            <a:r>
              <a:t>am a medium to large organisation with relatively high internal </a:t>
            </a:r>
          </a:p>
          <a:p>
            <a:pPr marL="0" indent="0" defTabSz="233679">
              <a:spcBef>
                <a:spcPts val="1600"/>
              </a:spcBef>
              <a:buSzTx/>
              <a:buNone/>
              <a:defRPr sz="1160"/>
            </a:pPr>
            <a:r>
              <a:t>technical capital, I may see an economic rationale in taking an existing </a:t>
            </a:r>
          </a:p>
          <a:p>
            <a:pPr marL="0" indent="0" defTabSz="233679">
              <a:spcBef>
                <a:spcPts val="1600"/>
              </a:spcBef>
              <a:buSzTx/>
              <a:buNone/>
              <a:defRPr sz="1160"/>
            </a:pPr>
            <a:r>
              <a:t>release and all maintenance of it in-house and *not* releasing the </a:t>
            </a:r>
          </a:p>
          <a:p>
            <a:pPr marL="0" indent="0" defTabSz="233679">
              <a:spcBef>
                <a:spcPts val="1600"/>
              </a:spcBef>
              <a:buSzTx/>
              <a:buNone/>
              <a:defRPr sz="1160"/>
            </a:pPr>
            <a:r>
              <a:t>changes back to the community (after all, too many "communities" to </a:t>
            </a:r>
          </a:p>
          <a:p>
            <a:pPr marL="0" indent="0" defTabSz="233679">
              <a:spcBef>
                <a:spcPts val="1600"/>
              </a:spcBef>
              <a:buSzTx/>
              <a:buNone/>
              <a:defRPr sz="1160"/>
            </a:pPr>
            <a:r>
              <a:t>choose from, if nothing else).  Or I may release it as my own code fork </a:t>
            </a:r>
          </a:p>
          <a:p>
            <a:pPr marL="0" indent="0" defTabSz="233679">
              <a:spcBef>
                <a:spcPts val="1600"/>
              </a:spcBef>
              <a:buSzTx/>
              <a:buNone/>
              <a:defRPr sz="1160"/>
            </a:pPr>
            <a:r>
              <a:t>later, once it''s deviated enough.  Both of these damage and undermine </a:t>
            </a:r>
          </a:p>
          <a:p>
            <a:pPr marL="0" indent="0" defTabSz="233679">
              <a:spcBef>
                <a:spcPts val="1600"/>
              </a:spcBef>
              <a:buSzTx/>
              <a:buNone/>
              <a:defRPr sz="1160"/>
            </a:pPr>
            <a:r>
              <a:t>the incipient ecosystem surrounding OpenSER.</a:t>
            </a:r>
          </a:p>
          <a:p>
            <a:pPr marL="0" indent="0" defTabSz="233679">
              <a:spcBef>
                <a:spcPts val="1600"/>
              </a:spcBef>
              <a:buSzTx/>
              <a:buNone/>
              <a:defRPr sz="1160"/>
            </a:pPr>
          </a:p>
          <a:p>
            <a:pPr marL="0" indent="0" defTabSz="233679">
              <a:spcBef>
                <a:spcPts val="1600"/>
              </a:spcBef>
              <a:buSzTx/>
              <a:buNone/>
              <a:defRPr sz="1160"/>
            </a:pPr>
            <a:r>
              <a:t>Code works beget more code forks and more proprietary approaches by </a:t>
            </a:r>
          </a:p>
          <a:p>
            <a:pPr marL="0" indent="0" defTabSz="233679">
              <a:spcBef>
                <a:spcPts val="1600"/>
              </a:spcBef>
              <a:buSzTx/>
              <a:buNone/>
              <a:defRPr sz="1160"/>
            </a:pPr>
            <a:r>
              <a:t>shifting the mindset of users to a self-reliant approach as a matter of </a:t>
            </a:r>
          </a:p>
          <a:p>
            <a:pPr marL="0" indent="0" defTabSz="233679">
              <a:spcBef>
                <a:spcPts val="1600"/>
              </a:spcBef>
              <a:buSzTx/>
              <a:buNone/>
              <a:defRPr sz="1160"/>
            </a:pPr>
            <a:r>
              <a:t>pragmatic necessity;  if I can''t really count on the project''s integrity </a:t>
            </a:r>
          </a:p>
          <a:p>
            <a:pPr marL="0" indent="0" defTabSz="233679">
              <a:spcBef>
                <a:spcPts val="1600"/>
              </a:spcBef>
              <a:buSzTx/>
              <a:buNone/>
              <a:defRPr sz="1160"/>
            </a:pPr>
            <a:r>
              <a:t>politically, there''s far less incentive to build business decisions </a:t>
            </a:r>
          </a:p>
          <a:p>
            <a:pPr marL="0" indent="0" defTabSz="233679">
              <a:spcBef>
                <a:spcPts val="1600"/>
              </a:spcBef>
              <a:buSzTx/>
              <a:buNone/>
              <a:defRPr sz="1160"/>
            </a:pPr>
            <a:r>
              <a:t>around it.</a:t>
            </a:r>
          </a:p>
          <a:p>
            <a:pPr marL="0" indent="0" defTabSz="233679">
              <a:spcBef>
                <a:spcPts val="1600"/>
              </a:spcBef>
              <a:buSzTx/>
              <a:buNone/>
              <a:defRPr sz="1160"/>
            </a:pPr>
          </a:p>
          <a:p>
            <a:pPr marL="0" indent="0" defTabSz="233679">
              <a:spcBef>
                <a:spcPts val="1600"/>
              </a:spcBef>
              <a:buSzTx/>
              <a:buNone/>
              <a:defRPr sz="1160"/>
            </a:pPr>
            <a:r>
              <a:t>Open-source contributors are also going to be less enthused about </a:t>
            </a:r>
          </a:p>
          <a:p>
            <a:pPr marL="0" indent="0" defTabSz="233679">
              <a:spcBef>
                <a:spcPts val="1600"/>
              </a:spcBef>
              <a:buSzTx/>
              <a:buNone/>
              <a:defRPr sz="1160"/>
            </a:pPr>
            <a:r>
              <a:t>contributing to a landscape full of code branches, as they have to make </a:t>
            </a:r>
          </a:p>
          <a:p>
            <a:pPr marL="0" indent="0" defTabSz="233679">
              <a:spcBef>
                <a:spcPts val="1600"/>
              </a:spcBef>
              <a:buSzTx/>
              <a:buNone/>
              <a:defRPr sz="1160"/>
            </a:pPr>
            <a:r>
              <a:t>similar bets about their relative merits and significance.</a:t>
            </a:r>
          </a:p>
          <a:p>
            <a:pPr marL="0" indent="0" defTabSz="233679">
              <a:spcBef>
                <a:spcPts val="1600"/>
              </a:spcBef>
              <a:buSzTx/>
              <a:buNone/>
              <a:defRPr sz="1160"/>
            </a:pPr>
          </a:p>
          <a:p>
            <a:pPr marL="0" indent="0" defTabSz="233679">
              <a:spcBef>
                <a:spcPts val="1600"/>
              </a:spcBef>
              <a:buSzTx/>
              <a:buNone/>
              <a:defRPr sz="1160"/>
            </a:pPr>
            <a:r>
              <a:t>As far as I can tell, OpenSER has a handful of core developers and one </a:t>
            </a:r>
          </a:p>
          <a:p>
            <a:pPr marL="0" indent="0" defTabSz="233679">
              <a:spcBef>
                <a:spcPts val="1600"/>
              </a:spcBef>
              <a:buSzTx/>
              <a:buNone/>
              <a:defRPr sz="1160"/>
            </a:pPr>
            <a:r>
              <a:t>to two dozen ancillary developers.  This isn''t that big of a project </a:t>
            </a:r>
          </a:p>
          <a:p>
            <a:pPr marL="0" indent="0" defTabSz="233679">
              <a:spcBef>
                <a:spcPts val="1600"/>
              </a:spcBef>
              <a:buSzTx/>
              <a:buNone/>
              <a:defRPr sz="1160"/>
            </a:pPr>
            <a:r>
              <a:t>from an organisational perspective.  Somehow, open-source projects much </a:t>
            </a:r>
          </a:p>
          <a:p>
            <a:pPr marL="0" indent="0" defTabSz="233679">
              <a:spcBef>
                <a:spcPts val="1600"/>
              </a:spcBef>
              <a:buSzTx/>
              <a:buNone/>
              <a:defRPr sz="1160"/>
            </a:pPr>
            <a:r>
              <a:t>bigger - with much more at stake - have managed to survive without this </a:t>
            </a:r>
          </a:p>
          <a:p>
            <a:pPr marL="0" indent="0" defTabSz="233679">
              <a:spcBef>
                <a:spcPts val="1600"/>
              </a:spcBef>
              <a:buSzTx/>
              <a:buNone/>
              <a:defRPr sz="1160"/>
            </a:pPr>
            <a:r>
              <a:t>type of feuding and forking.  MySQL, the Linux kernel, Apache, and even </a:t>
            </a:r>
          </a:p>
          <a:p>
            <a:pPr marL="0" indent="0" defTabSz="233679">
              <a:spcBef>
                <a:spcPts val="1600"/>
              </a:spcBef>
              <a:buSzTx/>
              <a:buNone/>
              <a:defRPr sz="1160"/>
            </a:pPr>
            <a:r>
              <a:t>Asterisk to a relatively high degree, are all examples of projects with </a:t>
            </a:r>
          </a:p>
          <a:p>
            <a:pPr marL="0" indent="0" defTabSz="233679">
              <a:spcBef>
                <a:spcPts val="1600"/>
              </a:spcBef>
              <a:buSzTx/>
              <a:buNone/>
              <a:defRPr sz="1160"/>
            </a:pPr>
            <a:r>
              <a:t>hundreds to thousands of active contributors that do not seem to suffer </a:t>
            </a:r>
          </a:p>
          <a:p>
            <a:pPr marL="0" indent="0" defTabSz="233679">
              <a:spcBef>
                <a:spcPts val="1600"/>
              </a:spcBef>
              <a:buSzTx/>
              <a:buNone/>
              <a:defRPr sz="1160"/>
            </a:pPr>
            <a:r>
              <a:t>from these types of problems, which is why I consider them relatively </a:t>
            </a:r>
          </a:p>
          <a:p>
            <a:pPr marL="0" indent="0" defTabSz="233679">
              <a:spcBef>
                <a:spcPts val="1600"/>
              </a:spcBef>
              <a:buSzTx/>
              <a:buNone/>
              <a:defRPr sz="1160"/>
            </a:pPr>
            <a:r>
              <a:t>safe to invest in.</a:t>
            </a:r>
          </a:p>
          <a:p>
            <a:pPr marL="0" indent="0" defTabSz="233679">
              <a:spcBef>
                <a:spcPts val="1600"/>
              </a:spcBef>
              <a:buSzTx/>
              <a:buNone/>
              <a:defRPr sz="1160"/>
            </a:pPr>
          </a:p>
          <a:p>
            <a:pPr marL="0" indent="0" defTabSz="233679">
              <a:spcBef>
                <a:spcPts val="1600"/>
              </a:spcBef>
              <a:buSzTx/>
              <a:buNone/>
              <a:defRPr sz="1160"/>
            </a:pPr>
            <a:r>
              <a:t>Once again, I am not berating either side of this issue;  I don''t have </a:t>
            </a:r>
          </a:p>
          <a:p>
            <a:pPr marL="0" indent="0" defTabSz="233679">
              <a:spcBef>
                <a:spcPts val="1600"/>
              </a:spcBef>
              <a:buSzTx/>
              <a:buNone/>
              <a:defRPr sz="1160"/>
            </a:pPr>
            <a:r>
              <a:t>the perspective to judge.  Likewise, I stand in awe and appreciation of </a:t>
            </a:r>
          </a:p>
          <a:p>
            <a:pPr marL="0" indent="0" defTabSz="233679">
              <a:spcBef>
                <a:spcPts val="1600"/>
              </a:spcBef>
              <a:buSzTx/>
              <a:buNone/>
              <a:defRPr sz="1160"/>
            </a:pPr>
            <a:r>
              <a:t>Bogdan-Andrei''s significant technical contributions to OpenSER and the </a:t>
            </a:r>
          </a:p>
          <a:p>
            <a:pPr marL="0" indent="0" defTabSz="233679">
              <a:spcBef>
                <a:spcPts val="1600"/>
              </a:spcBef>
              <a:buSzTx/>
              <a:buNone/>
              <a:defRPr sz="1160"/>
            </a:pPr>
            <a:r>
              <a:t>offerings Voice System is poised to make, and can appreciate the </a:t>
            </a:r>
          </a:p>
          <a:p>
            <a:pPr marL="0" indent="0" defTabSz="233679">
              <a:spcBef>
                <a:spcPts val="1600"/>
              </a:spcBef>
              <a:buSzTx/>
              <a:buNone/>
              <a:defRPr sz="1160"/>
            </a:pPr>
            <a:r>
              <a:t>possible legitimate reasons he may have for wanting to make this split.</a:t>
            </a:r>
          </a:p>
          <a:p>
            <a:pPr marL="0" indent="0" defTabSz="233679">
              <a:spcBef>
                <a:spcPts val="1600"/>
              </a:spcBef>
              <a:buSzTx/>
              <a:buNone/>
              <a:defRPr sz="1160"/>
            </a:pPr>
          </a:p>
          <a:p>
            <a:pPr marL="0" indent="0" defTabSz="233679">
              <a:spcBef>
                <a:spcPts val="1600"/>
              </a:spcBef>
              <a:buSzTx/>
              <a:buNone/>
              <a:defRPr sz="1160"/>
            </a:pPr>
            <a:r>
              <a:t>But I think that I speak on behalf of the prevailing majority of users, </a:t>
            </a:r>
          </a:p>
          <a:p>
            <a:pPr marL="0" indent="0" defTabSz="233679">
              <a:spcBef>
                <a:spcPts val="1600"/>
              </a:spcBef>
              <a:buSzTx/>
              <a:buNone/>
              <a:defRPr sz="1160"/>
            </a:pPr>
            <a:r>
              <a:t>adopters, enthusiasts of and contributors to OpenSER when I implore you </a:t>
            </a:r>
          </a:p>
          <a:p>
            <a:pPr marL="0" indent="0" defTabSz="233679">
              <a:spcBef>
                <a:spcPts val="1600"/>
              </a:spcBef>
              <a:buSzTx/>
              <a:buNone/>
              <a:defRPr sz="1160"/>
            </a:pPr>
            <a:r>
              <a:t>guys to work your differences out, compromise, standardise, and merge </a:t>
            </a:r>
          </a:p>
          <a:p>
            <a:pPr marL="0" indent="0" defTabSz="233679">
              <a:spcBef>
                <a:spcPts val="1600"/>
              </a:spcBef>
              <a:buSzTx/>
              <a:buNone/>
              <a:defRPr sz="1160"/>
            </a:pPr>
            <a:r>
              <a:t>the code back into one project so that we can all continue to enjoy, </a:t>
            </a:r>
          </a:p>
          <a:p>
            <a:pPr marL="0" indent="0" defTabSz="233679">
              <a:spcBef>
                <a:spcPts val="1600"/>
              </a:spcBef>
              <a:buSzTx/>
              <a:buNone/>
              <a:defRPr sz="1160"/>
            </a:pPr>
            <a:r>
              <a:t>evolve and innovate with the best, most extensible, polymorphic and </a:t>
            </a:r>
          </a:p>
          <a:p>
            <a:pPr marL="0" indent="0" defTabSz="233679">
              <a:spcBef>
                <a:spcPts val="1600"/>
              </a:spcBef>
              <a:buSzTx/>
              <a:buNone/>
              <a:defRPr sz="1160"/>
            </a:pPr>
            <a:r>
              <a:t>featureful SIP server out there.</a:t>
            </a:r>
          </a:p>
          <a:p>
            <a:pPr marL="0" indent="0" defTabSz="233679">
              <a:spcBef>
                <a:spcPts val="1600"/>
              </a:spcBef>
              <a:buSzTx/>
              <a:buNone/>
              <a:defRPr sz="1160"/>
            </a:pPr>
          </a:p>
          <a:p>
            <a:pPr marL="0" indent="0" defTabSz="233679">
              <a:spcBef>
                <a:spcPts val="1600"/>
              </a:spcBef>
              <a:buSzTx/>
              <a:buNone/>
              <a:defRPr sz="1160"/>
            </a:pPr>
            <a:r>
              <a:t>Cheers,</a:t>
            </a:r>
          </a:p>
          <a:p>
            <a:pPr marL="0" indent="0" defTabSz="233679">
              <a:spcBef>
                <a:spcPts val="1600"/>
              </a:spcBef>
              <a:buSzTx/>
              <a:buNone/>
              <a:defRPr sz="1160"/>
            </a:pPr>
          </a:p>
          <a:p>
            <a:pPr marL="0" indent="0" defTabSz="233679">
              <a:spcBef>
                <a:spcPts val="1600"/>
              </a:spcBef>
              <a:buSzTx/>
              <a:buNone/>
              <a:defRPr sz="1160"/>
            </a:pPr>
            <a:r>
              <a:t>-- Alex</a:t>
            </a:r>
          </a:p>
          <a:p>
            <a:pPr marL="0" indent="0" defTabSz="233679">
              <a:spcBef>
                <a:spcPts val="1600"/>
              </a:spcBef>
              <a:buSzTx/>
              <a:buNone/>
              <a:defRPr sz="1160"/>
            </a:pPr>
          </a:p>
          <a:p>
            <a:pPr marL="0" indent="0" defTabSz="233679">
              <a:spcBef>
                <a:spcPts val="1600"/>
              </a:spcBef>
              <a:buSzTx/>
              <a:buNone/>
              <a:defRPr sz="1160"/>
            </a:pPr>
          </a:p>
          <a:p>
            <a:pPr marL="0" indent="0" defTabSz="233679">
              <a:spcBef>
                <a:spcPts val="1600"/>
              </a:spcBef>
              <a:buSzTx/>
              <a:buNone/>
              <a:defRPr sz="1160"/>
            </a:pPr>
            <a:r>
              <a:t>Darren Sessions wrote:</a:t>
            </a:r>
          </a:p>
          <a:p>
            <a:pPr marL="0" indent="0" defTabSz="233679">
              <a:spcBef>
                <a:spcPts val="1600"/>
              </a:spcBef>
              <a:buSzTx/>
              <a:buNone/>
              <a:defRPr sz="1160"/>
            </a:pPr>
          </a:p>
          <a:p>
            <a:pPr marL="0" indent="0" defTabSz="233679">
              <a:spcBef>
                <a:spcPts val="1600"/>
              </a:spcBef>
              <a:buSzTx/>
              <a:buNone/>
              <a:defRPr sz="1160"/>
            </a:pPr>
            <a:r>
              <a:t>&gt; I can''t tell you all how worrying another fork of SER or OpenSER is to me. </a:t>
            </a:r>
          </a:p>
          <a:p>
            <a:pPr marL="0" indent="0" defTabSz="233679">
              <a:spcBef>
                <a:spcPts val="1600"/>
              </a:spcBef>
              <a:buSzTx/>
              <a:buNone/>
              <a:defRPr sz="1160"/>
            </a:pPr>
            <a:r>
              <a:t>&gt; </a:t>
            </a:r>
          </a:p>
          <a:p>
            <a:pPr marL="0" indent="0" defTabSz="233679">
              <a:spcBef>
                <a:spcPts val="1600"/>
              </a:spcBef>
              <a:buSzTx/>
              <a:buNone/>
              <a:defRPr sz="1160"/>
            </a:pPr>
            <a:r>
              <a:t>&gt; I have worked, known, or at least met most of the people in SER -&gt; </a:t>
            </a:r>
          </a:p>
          <a:p>
            <a:pPr marL="0" indent="0" defTabSz="233679">
              <a:spcBef>
                <a:spcPts val="1600"/>
              </a:spcBef>
              <a:buSzTx/>
              <a:buNone/>
              <a:defRPr sz="1160"/>
            </a:pPr>
            <a:r>
              <a:t>&gt; OpenSER -&gt; OpenSIPS groups in some fashion over the last five or six </a:t>
            </a:r>
          </a:p>
          <a:p>
            <a:pPr marL="0" indent="0" defTabSz="233679">
              <a:spcBef>
                <a:spcPts val="1600"/>
              </a:spcBef>
              <a:buSzTx/>
              <a:buNone/>
              <a:defRPr sz="1160"/>
            </a:pPr>
            <a:r>
              <a:t>&gt; years starting back with Jiri and Bogdan at iptel. </a:t>
            </a:r>
          </a:p>
          <a:p>
            <a:pPr marL="0" indent="0" defTabSz="233679">
              <a:spcBef>
                <a:spcPts val="1600"/>
              </a:spcBef>
              <a:buSzTx/>
              <a:buNone/>
              <a:defRPr sz="1160"/>
            </a:pPr>
            <a:r>
              <a:t>&gt; </a:t>
            </a:r>
          </a:p>
          <a:p>
            <a:pPr marL="0" indent="0" defTabSz="233679">
              <a:spcBef>
                <a:spcPts val="1600"/>
              </a:spcBef>
              <a:buSzTx/>
              <a:buNone/>
              <a:defRPr sz="1160"/>
            </a:pPr>
            <a:r>
              <a:t>&gt; I obviously don''t understand what''s going on that could possibly cause a </a:t>
            </a:r>
          </a:p>
          <a:p>
            <a:pPr marL="0" indent="0" defTabSz="233679">
              <a:spcBef>
                <a:spcPts val="1600"/>
              </a:spcBef>
              <a:buSzTx/>
              <a:buNone/>
              <a:defRPr sz="1160"/>
            </a:pPr>
            <a:r>
              <a:t>&gt; project fork but I think I can speak for a number of people as a </a:t>
            </a:r>
          </a:p>
          <a:p>
            <a:pPr marL="0" indent="0" defTabSz="233679">
              <a:spcBef>
                <a:spcPts val="1600"/>
              </a:spcBef>
              <a:buSzTx/>
              <a:buNone/>
              <a:defRPr sz="1160"/>
            </a:pPr>
            <a:r>
              <a:t>&gt; former commercial support customer, present user, source tinkerer, and </a:t>
            </a:r>
          </a:p>
          <a:p>
            <a:pPr marL="0" indent="0" defTabSz="233679">
              <a:spcBef>
                <a:spcPts val="1600"/>
              </a:spcBef>
              <a:buSzTx/>
              <a:buNone/>
              <a:defRPr sz="1160"/>
            </a:pPr>
            <a:r>
              <a:t>&gt; occasional consultant - when I say that this really does put a dark </a:t>
            </a:r>
          </a:p>
          <a:p>
            <a:pPr marL="0" indent="0" defTabSz="233679">
              <a:spcBef>
                <a:spcPts val="1600"/>
              </a:spcBef>
              <a:buSzTx/>
              <a:buNone/>
              <a:defRPr sz="1160"/>
            </a:pPr>
            <a:r>
              <a:t>&gt; cloud over ALL of the projects. </a:t>
            </a:r>
          </a:p>
          <a:p>
            <a:pPr marL="0" indent="0" defTabSz="233679">
              <a:spcBef>
                <a:spcPts val="1600"/>
              </a:spcBef>
              <a:buSzTx/>
              <a:buNone/>
              <a:defRPr sz="1160"/>
            </a:pPr>
            <a:r>
              <a:t>&gt; </a:t>
            </a:r>
          </a:p>
          <a:p>
            <a:pPr marL="0" indent="0" defTabSz="233679">
              <a:spcBef>
                <a:spcPts val="1600"/>
              </a:spcBef>
              <a:buSzTx/>
              <a:buNone/>
              <a:defRPr sz="1160"/>
            </a:pPr>
            <a:r>
              <a:t>&gt; To start splitting up the core developers -again- between projects, to </a:t>
            </a:r>
          </a:p>
          <a:p>
            <a:pPr marL="0" indent="0" defTabSz="233679">
              <a:spcBef>
                <a:spcPts val="1600"/>
              </a:spcBef>
              <a:buSzTx/>
              <a:buNone/>
              <a:defRPr sz="1160"/>
            </a:pPr>
            <a:r>
              <a:t>&gt; me, seems absolutely insane!</a:t>
            </a:r>
          </a:p>
          <a:p>
            <a:pPr marL="0" indent="0" defTabSz="233679">
              <a:spcBef>
                <a:spcPts val="1600"/>
              </a:spcBef>
              <a:buSzTx/>
              <a:buNone/>
              <a:defRPr sz="1160"/>
            </a:pPr>
            <a:r>
              <a:t>&gt; </a:t>
            </a:r>
          </a:p>
          <a:p>
            <a:pPr marL="0" indent="0" defTabSz="233679">
              <a:spcBef>
                <a:spcPts val="1600"/>
              </a:spcBef>
              <a:buSzTx/>
              <a:buNone/>
              <a:defRPr sz="1160"/>
            </a:pPr>
            <a:r>
              <a:t>&gt; This makes me extremely nervous going forward with either project and I </a:t>
            </a:r>
          </a:p>
          <a:p>
            <a:pPr marL="0" indent="0" defTabSz="233679">
              <a:spcBef>
                <a:spcPts val="1600"/>
              </a:spcBef>
              <a:buSzTx/>
              <a:buNone/>
              <a:defRPr sz="1160"/>
            </a:pPr>
            <a:r>
              <a:t>&gt; will be (as most will be) watching closely as this situation continues </a:t>
            </a:r>
          </a:p>
          <a:p>
            <a:pPr marL="0" indent="0" defTabSz="233679">
              <a:spcBef>
                <a:spcPts val="1600"/>
              </a:spcBef>
              <a:buSzTx/>
              <a:buNone/>
              <a:defRPr sz="1160"/>
            </a:pPr>
            <a:r>
              <a:t>&gt; to unfold and details emerge.</a:t>
            </a:r>
          </a:p>
          <a:p>
            <a:pPr marL="0" indent="0" defTabSz="233679">
              <a:spcBef>
                <a:spcPts val="1600"/>
              </a:spcBef>
              <a:buSzTx/>
              <a:buNone/>
              <a:defRPr sz="1160"/>
            </a:pPr>
          </a:p>
          <a:p>
            <a:pPr marL="0" indent="0" defTabSz="233679">
              <a:spcBef>
                <a:spcPts val="1600"/>
              </a:spcBef>
              <a:buSzTx/>
              <a:buNone/>
              <a:defRPr sz="1160"/>
            </a:pPr>
            <a:r>
              <a:t>-- </a:t>
            </a:r>
          </a:p>
          <a:p>
            <a:pPr marL="0" indent="0" defTabSz="233679">
              <a:spcBef>
                <a:spcPts val="1600"/>
              </a:spcBef>
              <a:buSzTx/>
              <a:buNone/>
              <a:defRPr sz="1160"/>
            </a:pPr>
            <a:r>
              <a:t>Alex Balashov</a:t>
            </a:r>
          </a:p>
          <a:p>
            <a:pPr marL="0" indent="0" defTabSz="233679">
              <a:spcBef>
                <a:spcPts val="1600"/>
              </a:spcBef>
              <a:buSzTx/>
              <a:buNone/>
              <a:defRPr sz="1160"/>
            </a:pPr>
            <a:r>
              <a:t>Evariste Systems</a:t>
            </a:r>
          </a:p>
          <a:p>
            <a:pPr marL="0" indent="0" defTabSz="233679">
              <a:spcBef>
                <a:spcPts val="1600"/>
              </a:spcBef>
              <a:buSzTx/>
              <a:buNone/>
              <a:defRPr sz="1160"/>
            </a:pPr>
            <a:r>
              <a:t>Web    : http://www.evaristesys.com/</a:t>
            </a:r>
          </a:p>
          <a:p>
            <a:pPr marL="0" indent="0" defTabSz="233679">
              <a:spcBef>
                <a:spcPts val="1600"/>
              </a:spcBef>
              <a:buSzTx/>
              <a:buNone/>
              <a:defRPr sz="1160"/>
            </a:pPr>
            <a:r>
              <a:t>Tel    : (+1) (678) 954-0670</a:t>
            </a:r>
          </a:p>
          <a:p>
            <a:pPr marL="0" indent="0" defTabSz="233679">
              <a:spcBef>
                <a:spcPts val="1600"/>
              </a:spcBef>
              <a:buSzTx/>
              <a:buNone/>
              <a:defRPr sz="1160"/>
            </a:pPr>
            <a:r>
              <a:t>Direct : (+1) (678) 954-0671</a:t>
            </a:r>
          </a:p>
          <a:p>
            <a:pPr marL="0" indent="0" defTabSz="233679">
              <a:spcBef>
                <a:spcPts val="1600"/>
              </a:spcBef>
              <a:buSzTx/>
              <a:buNone/>
              <a:defRPr sz="1160"/>
            </a:pPr>
            <a:r>
              <a:t>Mobile : (+1) (706) 338-8599'</a:t>
            </a:r>
          </a:p>
        </p:txBody>
      </p:sp>
      <p:sp>
        <p:nvSpPr>
          <p:cNvPr id="433" name="Shape 433"/>
          <p:cNvSpPr/>
          <p:nvPr/>
        </p:nvSpPr>
        <p:spPr>
          <a:xfrm>
            <a:off x="1821792" y="8769350"/>
            <a:ext cx="89040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Industry/sponsors afraid of </a:t>
            </a:r>
            <a:r>
              <a:rPr>
                <a:solidFill>
                  <a:schemeClr val="accent5"/>
                </a:solidFill>
              </a:rPr>
              <a:t>uncertainty</a:t>
            </a:r>
            <a:r>
              <a:rPr>
                <a:solidFill>
                  <a:srgbClr val="000000"/>
                </a:solidFill>
              </a:rPr>
              <a:t>?</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35" name="Shape 435"/>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36" name="Shape 436"/>
          <p:cNvSpPr/>
          <p:nvPr>
            <p:ph type="body" idx="1"/>
          </p:nvPr>
        </p:nvSpPr>
        <p:spPr>
          <a:prstGeom prst="rect">
            <a:avLst/>
          </a:prstGeom>
        </p:spPr>
        <p:txBody>
          <a:bodyPr/>
          <a:lstStyle/>
          <a:p>
            <a:pPr marL="0" indent="0" defTabSz="233679">
              <a:spcBef>
                <a:spcPts val="1600"/>
              </a:spcBef>
              <a:buSzTx/>
              <a:buNone/>
              <a:defRPr sz="760"/>
            </a:pPr>
            <a:r>
              <a:t>'abalashov@evaristesys.com'</a:t>
            </a:r>
          </a:p>
          <a:p>
            <a:pPr marL="0" indent="0" defTabSz="233679">
              <a:spcBef>
                <a:spcPts val="1600"/>
              </a:spcBef>
              <a:buSzTx/>
              <a:buNone/>
              <a:defRPr sz="760"/>
            </a:pPr>
            <a:r>
              <a:t>'2008-08-05 02:34:48'</a:t>
            </a:r>
          </a:p>
          <a:p>
            <a:pPr marL="0" indent="0" defTabSz="233679">
              <a:spcBef>
                <a:spcPts val="1600"/>
              </a:spcBef>
              <a:buSzTx/>
              <a:buNone/>
              <a:defRPr sz="760"/>
            </a:pPr>
            <a:r>
              <a:t>'[Kamailio-Devel] [Kamailio-Users]  1.4.0 release plans,\n project matters'</a:t>
            </a:r>
          </a:p>
          <a:p>
            <a:pPr marL="0" indent="0" defTabSz="233679">
              <a:spcBef>
                <a:spcPts val="1600"/>
              </a:spcBef>
              <a:buSzTx/>
              <a:buNone/>
              <a:defRPr sz="760"/>
            </a:pPr>
          </a:p>
          <a:p>
            <a:pPr marL="0" indent="0" defTabSz="233679">
              <a:spcBef>
                <a:spcPts val="1600"/>
              </a:spcBef>
              <a:buSzTx/>
              <a:buNone/>
              <a:defRPr sz="760"/>
            </a:pPr>
            <a:r>
              <a:t>'Bogdan,</a:t>
            </a:r>
          </a:p>
          <a:p>
            <a:pPr marL="0" indent="0" defTabSz="233679">
              <a:spcBef>
                <a:spcPts val="1600"/>
              </a:spcBef>
              <a:buSzTx/>
              <a:buNone/>
              <a:defRPr sz="760"/>
            </a:pPr>
            <a:r>
              <a:t>Thank you for your reply.</a:t>
            </a:r>
          </a:p>
          <a:p>
            <a:pPr marL="0" indent="0" defTabSz="233679">
              <a:spcBef>
                <a:spcPts val="1600"/>
              </a:spcBef>
              <a:buSzTx/>
              <a:buNone/>
              <a:defRPr sz="760"/>
            </a:pPr>
            <a:r>
              <a:t>You do raise a lot of good and constructive points.  The overarching theme of my response to them is that because I am not privy to the interior of the project narrative, I do not have the knowledge to critically evaluate or authenticate a great deal of what you say.  If the situation is as you suggest, then perhaps, indeed, you are doing a good and necessary thing.  I can only give the perspective of an outsider.</a:t>
            </a:r>
          </a:p>
          <a:p>
            <a:pPr marL="0" indent="0" defTabSz="233679">
              <a:spcBef>
                <a:spcPts val="1600"/>
              </a:spcBef>
              <a:buSzTx/>
              <a:buNone/>
              <a:defRPr sz="760"/>
            </a:pPr>
            <a:r>
              <a:t>That said, I offer a few inline replies, from that very vantage point:</a:t>
            </a:r>
          </a:p>
          <a:p>
            <a:pPr marL="0" indent="0" defTabSz="233679">
              <a:spcBef>
                <a:spcPts val="1600"/>
              </a:spcBef>
              <a:buSzTx/>
              <a:buNone/>
              <a:defRPr sz="760"/>
            </a:pPr>
            <a:r>
              <a:t>Bogdan-Andrei Iancu wrote:</a:t>
            </a:r>
          </a:p>
          <a:p>
            <a:pPr marL="0" indent="0" defTabSz="233679">
              <a:spcBef>
                <a:spcPts val="1600"/>
              </a:spcBef>
              <a:buSzTx/>
              <a:buNone/>
              <a:defRPr sz="760"/>
            </a:pPr>
            <a:r>
              <a:t>&gt; to be honest I preferred not to put details about the arguments as I did &gt; want people to think I''m pointing burning fingers or I''m blaming  &gt; something or somebody. Of the arguments are to be found on the &gt; discussions from the board list, but this is not public.I can certainly understand appreciate the need to avoid public accusations or anything that could be construed as undermining anyone''s personal integrity.</a:t>
            </a:r>
          </a:p>
          <a:p>
            <a:pPr marL="0" indent="0" defTabSz="233679">
              <a:spcBef>
                <a:spcPts val="1600"/>
              </a:spcBef>
              <a:buSzTx/>
              <a:buNone/>
              <a:defRPr b="1" sz="2440">
                <a:latin typeface="Helvetica"/>
                <a:ea typeface="Helvetica"/>
                <a:cs typeface="Helvetica"/>
                <a:sym typeface="Helvetica"/>
              </a:defRPr>
            </a:pPr>
            <a:r>
              <a:t>The flip side to this conservative approach to publicizing internal affairs is that to the rest of us--those who are not project luminaries--it leaves the situation looking like some absurd, internecine feud replete with tribalism, factionalism, and egotism.</a:t>
            </a:r>
          </a:p>
          <a:p>
            <a:pPr marL="0" indent="0" defTabSz="233679">
              <a:spcBef>
                <a:spcPts val="1600"/>
              </a:spcBef>
              <a:buSzTx/>
              <a:buNone/>
              <a:defRPr sz="760"/>
            </a:pPr>
            <a:r>
              <a:t>Of course, I think I--and the rest of us--know better than to suppose that this is actually the case, and know from passive observation of your erudition and epistolary character in the community that there are very likely real and substantive reasons for this move.  However, it is not necessarily taken that way by some of our superiors and clients; these are hard-nosed, often unsophisticated people who are not going to be preoccupied with the sociological nuances and personal traits of this particular open-source ecosystem.So, managing the PR on these types of changes and finding that balance can often be the hardest challenge of all.  Personally, I''d favour a little more transparency to this issue, even at the risk of some fingers and being pointed and some feelings being hurt.  I''d much rather the key </a:t>
            </a:r>
          </a:p>
          <a:p>
            <a:pPr marL="0" indent="0" defTabSz="233679">
              <a:spcBef>
                <a:spcPts val="1600"/>
              </a:spcBef>
              <a:buSzTx/>
              <a:buNone/>
              <a:defRPr sz="760"/>
            </a:pPr>
            <a:r>
              <a:t>issues be diligently addressed in a public forum so we can all have a </a:t>
            </a:r>
          </a:p>
          <a:p>
            <a:pPr marL="0" indent="0" defTabSz="233679">
              <a:spcBef>
                <a:spcPts val="1600"/>
              </a:spcBef>
              <a:buSzTx/>
              <a:buNone/>
              <a:defRPr sz="760"/>
            </a:pPr>
            <a:r>
              <a:t>chance to evaluate them on some level.  Otherwise, we''ve got this </a:t>
            </a:r>
          </a:p>
          <a:p>
            <a:pPr marL="0" indent="0" defTabSz="233679">
              <a:spcBef>
                <a:spcPts val="1600"/>
              </a:spcBef>
              <a:buSzTx/>
              <a:buNone/>
              <a:defRPr sz="760"/>
            </a:pPr>
            <a:r>
              <a:t>largely unsubstantiated (from outside POV) claim that the </a:t>
            </a:r>
          </a:p>
          <a:p>
            <a:pPr marL="0" indent="0" defTabSz="233679">
              <a:spcBef>
                <a:spcPts val="1600"/>
              </a:spcBef>
              <a:buSzTx/>
              <a:buNone/>
              <a:defRPr sz="760"/>
            </a:pPr>
            <a:r>
              <a:t>OpenSER/Kamailio project branch is woefully mismanaged and stagnant, and </a:t>
            </a:r>
          </a:p>
          <a:p>
            <a:pPr marL="0" indent="0" defTabSz="233679">
              <a:spcBef>
                <a:spcPts val="1600"/>
              </a:spcBef>
              <a:buSzTx/>
              <a:buNone/>
              <a:defRPr sz="760"/>
            </a:pPr>
            <a:r>
              <a:t>well, that''s it.</a:t>
            </a:r>
          </a:p>
          <a:p>
            <a:pPr marL="0" indent="0" defTabSz="233679">
              <a:spcBef>
                <a:spcPts val="1600"/>
              </a:spcBef>
              <a:buSzTx/>
              <a:buNone/>
              <a:defRPr sz="760"/>
            </a:pPr>
          </a:p>
          <a:p>
            <a:pPr marL="0" indent="0" defTabSz="233679">
              <a:spcBef>
                <a:spcPts val="1600"/>
              </a:spcBef>
              <a:buSzTx/>
              <a:buNone/>
              <a:defRPr sz="760"/>
            </a:pPr>
            <a:r>
              <a:t>Maybe I''m just missing something rather self-evident that every other </a:t>
            </a:r>
          </a:p>
          <a:p>
            <a:pPr marL="0" indent="0" defTabSz="233679">
              <a:spcBef>
                <a:spcPts val="1600"/>
              </a:spcBef>
              <a:buSzTx/>
              <a:buNone/>
              <a:defRPr sz="760"/>
            </a:pPr>
            <a:r>
              <a:t>outside observer peripheral to the immediate development community </a:t>
            </a:r>
          </a:p>
          <a:p>
            <a:pPr marL="0" indent="0" defTabSz="233679">
              <a:spcBef>
                <a:spcPts val="1600"/>
              </a:spcBef>
              <a:buSzTx/>
              <a:buNone/>
              <a:defRPr sz="760"/>
            </a:pPr>
            <a:r>
              <a:t>knows?  If so, I am eager to be corrected.</a:t>
            </a:r>
          </a:p>
          <a:p>
            <a:pPr marL="0" indent="0" defTabSz="233679">
              <a:spcBef>
                <a:spcPts val="1600"/>
              </a:spcBef>
              <a:buSzTx/>
              <a:buNone/>
              <a:defRPr sz="760"/>
            </a:pPr>
          </a:p>
          <a:p>
            <a:pPr marL="0" indent="0" defTabSz="233679">
              <a:spcBef>
                <a:spcPts val="1600"/>
              </a:spcBef>
              <a:buSzTx/>
              <a:buNone/>
              <a:defRPr sz="760"/>
            </a:pPr>
            <a:r>
              <a:t>&gt; First of all, depends of how do you want to see the change: I see it as </a:t>
            </a:r>
          </a:p>
          <a:p>
            <a:pPr marL="0" indent="0" defTabSz="233679">
              <a:spcBef>
                <a:spcPts val="1600"/>
              </a:spcBef>
              <a:buSzTx/>
              <a:buNone/>
              <a:defRPr sz="760"/>
            </a:pPr>
            <a:r>
              <a:t>&gt; a progress (actually this is the reason). None of the so far </a:t>
            </a:r>
          </a:p>
          <a:p>
            <a:pPr marL="0" indent="0" defTabSz="233679">
              <a:spcBef>
                <a:spcPts val="1600"/>
              </a:spcBef>
              <a:buSzTx/>
              <a:buNone/>
              <a:defRPr sz="760"/>
            </a:pPr>
            <a:r>
              <a:t>&gt; values/investments are lost or degradated - they are carried on the next </a:t>
            </a:r>
          </a:p>
          <a:p>
            <a:pPr marL="0" indent="0" defTabSz="233679">
              <a:spcBef>
                <a:spcPts val="1600"/>
              </a:spcBef>
              <a:buSzTx/>
              <a:buNone/>
              <a:defRPr sz="760"/>
            </a:pPr>
            <a:r>
              <a:t>&gt; versions/forms. It is like natural evolution - nothing disappears, </a:t>
            </a:r>
          </a:p>
          <a:p>
            <a:pPr marL="0" indent="0" defTabSz="233679">
              <a:spcBef>
                <a:spcPts val="1600"/>
              </a:spcBef>
              <a:buSzTx/>
              <a:buNone/>
              <a:defRPr sz="760"/>
            </a:pPr>
            <a:r>
              <a:t>&gt; everything evolves.</a:t>
            </a:r>
          </a:p>
          <a:p>
            <a:pPr marL="0" indent="0" defTabSz="233679">
              <a:spcBef>
                <a:spcPts val="1600"/>
              </a:spcBef>
              <a:buSzTx/>
              <a:buNone/>
              <a:defRPr sz="760"/>
            </a:pPr>
          </a:p>
          <a:p>
            <a:pPr marL="0" indent="0" defTabSz="233679">
              <a:spcBef>
                <a:spcPts val="1600"/>
              </a:spcBef>
              <a:buSzTx/>
              <a:buNone/>
              <a:defRPr sz="760"/>
            </a:pPr>
            <a:r>
              <a:t>Well.  I don''t think anyone was supposing that OpenSIPS as a derivative </a:t>
            </a:r>
          </a:p>
          <a:p>
            <a:pPr marL="0" indent="0" defTabSz="233679">
              <a:spcBef>
                <a:spcPts val="1600"/>
              </a:spcBef>
              <a:buSzTx/>
              <a:buNone/>
              <a:defRPr sz="760"/>
            </a:pPr>
            <a:r>
              <a:t>of Kamailio implies something qualitatively inferior or some sort of </a:t>
            </a:r>
          </a:p>
          <a:p>
            <a:pPr marL="0" indent="0" defTabSz="233679">
              <a:spcBef>
                <a:spcPts val="1600"/>
              </a:spcBef>
              <a:buSzTx/>
              <a:buNone/>
              <a:defRPr sz="760"/>
            </a:pPr>
            <a:r>
              <a:t>downgrade.  It does evolve from the current point, of course.  The </a:t>
            </a:r>
          </a:p>
          <a:p>
            <a:pPr marL="0" indent="0" defTabSz="233679">
              <a:spcBef>
                <a:spcPts val="1600"/>
              </a:spcBef>
              <a:buSzTx/>
              <a:buNone/>
              <a:defRPr sz="760"/>
            </a:pPr>
            <a:r>
              <a:t>drawbacks are all the other things that I pointed out that come with </a:t>
            </a:r>
          </a:p>
          <a:p>
            <a:pPr marL="0" indent="0" defTabSz="233679">
              <a:spcBef>
                <a:spcPts val="1600"/>
              </a:spcBef>
              <a:buSzTx/>
              <a:buNone/>
              <a:defRPr sz="760"/>
            </a:pPr>
            <a:r>
              <a:t>factionalism and contending projects jockeying for the mantle of </a:t>
            </a:r>
          </a:p>
          <a:p>
            <a:pPr marL="0" indent="0" defTabSz="233679">
              <a:spcBef>
                <a:spcPts val="1600"/>
              </a:spcBef>
              <a:buSzTx/>
              <a:buNone/>
              <a:defRPr sz="760"/>
            </a:pPr>
            <a:r>
              <a:t>superior merit, the resulting damage to the cohesion of the commercial </a:t>
            </a:r>
          </a:p>
          <a:p>
            <a:pPr marL="0" indent="0" defTabSz="233679">
              <a:spcBef>
                <a:spcPts val="1600"/>
              </a:spcBef>
              <a:buSzTx/>
              <a:buNone/>
              <a:defRPr sz="760"/>
            </a:pPr>
            <a:r>
              <a:t>and OSS ecosystem in the vicinity, and the likely loss of economies of </a:t>
            </a:r>
          </a:p>
          <a:p>
            <a:pPr marL="0" indent="0" defTabSz="233679">
              <a:spcBef>
                <a:spcPts val="1600"/>
              </a:spcBef>
              <a:buSzTx/>
              <a:buNone/>
              <a:defRPr sz="760"/>
            </a:pPr>
            <a:r>
              <a:t>scale (and increased lopsidedness) resulting from a reallocation of </a:t>
            </a:r>
          </a:p>
          <a:p>
            <a:pPr marL="0" indent="0" defTabSz="233679">
              <a:spcBef>
                <a:spcPts val="1600"/>
              </a:spcBef>
              <a:buSzTx/>
              <a:buNone/>
              <a:defRPr sz="760"/>
            </a:pPr>
            <a:r>
              <a:t>competencies and focus on the development team.</a:t>
            </a:r>
          </a:p>
          <a:p>
            <a:pPr marL="0" indent="0" defTabSz="233679">
              <a:spcBef>
                <a:spcPts val="1600"/>
              </a:spcBef>
              <a:buSzTx/>
              <a:buNone/>
              <a:defRPr sz="760"/>
            </a:pPr>
          </a:p>
          <a:p>
            <a:pPr marL="0" indent="0" defTabSz="233679">
              <a:spcBef>
                <a:spcPts val="1600"/>
              </a:spcBef>
              <a:buSzTx/>
              <a:buNone/>
              <a:defRPr sz="760"/>
            </a:pPr>
            <a:r>
              <a:t>If I read your general argument correctly from this and other threads, </a:t>
            </a:r>
          </a:p>
          <a:p>
            <a:pPr marL="0" indent="0" defTabSz="233679">
              <a:spcBef>
                <a:spcPts val="1600"/>
              </a:spcBef>
              <a:buSzTx/>
              <a:buNone/>
              <a:defRPr sz="760"/>
            </a:pPr>
            <a:r>
              <a:t>it seems to be something like: "I was material to the fork of OpenSER </a:t>
            </a:r>
          </a:p>
          <a:p>
            <a:pPr marL="0" indent="0" defTabSz="233679">
              <a:spcBef>
                <a:spcPts val="1600"/>
              </a:spcBef>
              <a:buSzTx/>
              <a:buNone/>
              <a:defRPr sz="760"/>
            </a:pPr>
            <a:r>
              <a:t>from SER a few years ago, and now I''m just doing it again - in order to </a:t>
            </a:r>
          </a:p>
          <a:p>
            <a:pPr marL="0" indent="0" defTabSz="233679">
              <a:spcBef>
                <a:spcPts val="1600"/>
              </a:spcBef>
              <a:buSzTx/>
              <a:buNone/>
              <a:defRPr sz="760"/>
            </a:pPr>
            <a:r>
              <a:t>bring you the same great value I did pulling this last time and for </a:t>
            </a:r>
          </a:p>
          <a:p>
            <a:pPr marL="0" indent="0" defTabSz="233679">
              <a:spcBef>
                <a:spcPts val="1600"/>
              </a:spcBef>
              <a:buSzTx/>
              <a:buNone/>
              <a:defRPr sz="760"/>
            </a:pPr>
            <a:r>
              <a:t>essentially the same reasons."  This may not necessarily be inaccurate, </a:t>
            </a:r>
          </a:p>
          <a:p>
            <a:pPr marL="0" indent="0" defTabSz="233679">
              <a:spcBef>
                <a:spcPts val="1600"/>
              </a:spcBef>
              <a:buSzTx/>
              <a:buNone/>
              <a:defRPr sz="760"/>
            </a:pPr>
            <a:r>
              <a:t>I''m just curious -- is that what you are essentially saying?</a:t>
            </a:r>
          </a:p>
          <a:p>
            <a:pPr marL="0" indent="0" defTabSz="233679">
              <a:spcBef>
                <a:spcPts val="1600"/>
              </a:spcBef>
              <a:buSzTx/>
              <a:buNone/>
              <a:defRPr sz="760"/>
            </a:pPr>
          </a:p>
          <a:p>
            <a:pPr marL="0" indent="0" defTabSz="233679">
              <a:spcBef>
                <a:spcPts val="1600"/>
              </a:spcBef>
              <a:buSzTx/>
              <a:buNone/>
              <a:defRPr sz="760"/>
            </a:pPr>
            <a:r>
              <a:t>&gt; there was no such system - in the last year, any person was component </a:t>
            </a:r>
          </a:p>
          <a:p>
            <a:pPr marL="0" indent="0" defTabSz="233679">
              <a:spcBef>
                <a:spcPts val="1600"/>
              </a:spcBef>
              <a:buSzTx/>
              <a:buNone/>
              <a:defRPr sz="760"/>
            </a:pPr>
            <a:r>
              <a:t>&gt; enough to vote or take decisions in important technical matter. This is </a:t>
            </a:r>
          </a:p>
          <a:p>
            <a:pPr marL="0" indent="0" defTabSz="233679">
              <a:spcBef>
                <a:spcPts val="1600"/>
              </a:spcBef>
              <a:buSzTx/>
              <a:buNone/>
              <a:defRPr sz="760"/>
            </a:pPr>
            <a:r>
              <a:t>&gt; not a methodology and the result was the quality degradation.</a:t>
            </a:r>
          </a:p>
          <a:p>
            <a:pPr marL="0" indent="0" defTabSz="233679">
              <a:spcBef>
                <a:spcPts val="1600"/>
              </a:spcBef>
              <a:buSzTx/>
              <a:buNone/>
              <a:defRPr sz="760"/>
            </a:pPr>
          </a:p>
          <a:p>
            <a:pPr marL="0" indent="0" defTabSz="233679">
              <a:spcBef>
                <a:spcPts val="1600"/>
              </a:spcBef>
              <a:buSzTx/>
              <a:buNone/>
              <a:defRPr sz="760"/>
            </a:pPr>
            <a:r>
              <a:t>Couldn''t this problem have been solved by implementing a more rigid, </a:t>
            </a:r>
          </a:p>
          <a:p>
            <a:pPr marL="0" indent="0" defTabSz="233679">
              <a:spcBef>
                <a:spcPts val="1600"/>
              </a:spcBef>
              <a:buSzTx/>
              <a:buNone/>
              <a:defRPr sz="760"/>
            </a:pPr>
            <a:r>
              <a:t>hierarchical distribution of authority that seems to be inevitably </a:t>
            </a:r>
          </a:p>
          <a:p>
            <a:pPr marL="0" indent="0" defTabSz="233679">
              <a:spcBef>
                <a:spcPts val="1600"/>
              </a:spcBef>
              <a:buSzTx/>
              <a:buNone/>
              <a:defRPr sz="760"/>
            </a:pPr>
            <a:r>
              <a:t>required with projects that start out ''organically'' and grow in </a:t>
            </a:r>
          </a:p>
          <a:p>
            <a:pPr marL="0" indent="0" defTabSz="233679">
              <a:spcBef>
                <a:spcPts val="1600"/>
              </a:spcBef>
              <a:buSzTx/>
              <a:buNone/>
              <a:defRPr sz="760"/>
            </a:pPr>
            <a:r>
              <a:t>sophistication?</a:t>
            </a:r>
          </a:p>
          <a:p>
            <a:pPr marL="0" indent="0" defTabSz="233679">
              <a:spcBef>
                <a:spcPts val="1600"/>
              </a:spcBef>
              <a:buSzTx/>
              <a:buNone/>
              <a:defRPr sz="760"/>
            </a:pPr>
          </a:p>
          <a:p>
            <a:pPr marL="0" indent="0" defTabSz="233679">
              <a:spcBef>
                <a:spcPts val="1600"/>
              </a:spcBef>
              <a:buSzTx/>
              <a:buNone/>
              <a:defRPr sz="760"/>
            </a:pPr>
            <a:r>
              <a:t>I realise that''s hard to do with any group of people - especially a </a:t>
            </a:r>
          </a:p>
          <a:p>
            <a:pPr marL="0" indent="0" defTabSz="233679">
              <a:spcBef>
                <a:spcPts val="1600"/>
              </a:spcBef>
              <a:buSzTx/>
              <a:buNone/>
              <a:defRPr sz="760"/>
            </a:pPr>
            <a:r>
              <a:t>group of people not accustomed to working that way.  But it seems to me </a:t>
            </a:r>
          </a:p>
          <a:p>
            <a:pPr marL="0" indent="0" defTabSz="233679">
              <a:spcBef>
                <a:spcPts val="1600"/>
              </a:spcBef>
              <a:buSzTx/>
              <a:buNone/>
              <a:defRPr sz="760"/>
            </a:pPr>
            <a:r>
              <a:t>like just about anything is better than a code fork.</a:t>
            </a:r>
          </a:p>
          <a:p>
            <a:pPr marL="0" indent="0" defTabSz="233679">
              <a:spcBef>
                <a:spcPts val="1600"/>
              </a:spcBef>
              <a:buSzTx/>
              <a:buNone/>
              <a:defRPr sz="760"/>
            </a:pPr>
          </a:p>
          <a:p>
            <a:pPr marL="0" indent="0" defTabSz="233679">
              <a:spcBef>
                <a:spcPts val="1600"/>
              </a:spcBef>
              <a:buSzTx/>
              <a:buNone/>
              <a:defRPr sz="760"/>
            </a:pPr>
            <a:r>
              <a:t>&gt; I agree and as I said before, taking the decision of crating OpenSIPS </a:t>
            </a:r>
          </a:p>
          <a:p>
            <a:pPr marL="0" indent="0" defTabSz="233679">
              <a:spcBef>
                <a:spcPts val="1600"/>
              </a:spcBef>
              <a:buSzTx/>
              <a:buNone/>
              <a:defRPr sz="760"/>
            </a:pPr>
            <a:r>
              <a:t>&gt; was one of the most difficult I ever done. I ''m aware of the impact it </a:t>
            </a:r>
          </a:p>
          <a:p>
            <a:pPr marL="0" indent="0" defTabSz="233679">
              <a:spcBef>
                <a:spcPts val="1600"/>
              </a:spcBef>
              <a:buSzTx/>
              <a:buNone/>
              <a:defRPr sz="760"/>
            </a:pPr>
            <a:r>
              <a:t>&gt; has, but I look into the future and my present actions wants to secure </a:t>
            </a:r>
          </a:p>
          <a:p>
            <a:pPr marL="0" indent="0" defTabSz="233679">
              <a:spcBef>
                <a:spcPts val="1600"/>
              </a:spcBef>
              <a:buSzTx/>
              <a:buNone/>
              <a:defRPr sz="760"/>
            </a:pPr>
            <a:r>
              <a:t>&gt; the project (under whatever name) for the future. Form my perspective, </a:t>
            </a:r>
          </a:p>
          <a:p>
            <a:pPr marL="0" indent="0" defTabSz="233679">
              <a:spcBef>
                <a:spcPts val="1600"/>
              </a:spcBef>
              <a:buSzTx/>
              <a:buNone/>
              <a:defRPr sz="760"/>
            </a:pPr>
            <a:r>
              <a:t>&gt; looking back over the last year, I do not see any evolution with OpenSER </a:t>
            </a:r>
          </a:p>
          <a:p>
            <a:pPr marL="0" indent="0" defTabSz="233679">
              <a:spcBef>
                <a:spcPts val="1600"/>
              </a:spcBef>
              <a:buSzTx/>
              <a:buNone/>
              <a:defRPr sz="760"/>
            </a:pPr>
            <a:r>
              <a:t>&gt; - just take a look at release 1.2 and release 1.4 (future) and tell me </a:t>
            </a:r>
          </a:p>
          <a:p>
            <a:pPr marL="0" indent="0" defTabSz="233679">
              <a:spcBef>
                <a:spcPts val="1600"/>
              </a:spcBef>
              <a:buSzTx/>
              <a:buNone/>
              <a:defRPr sz="760"/>
            </a:pPr>
            <a:r>
              <a:t>&gt; it is the same - going in the same direction is dead-end.</a:t>
            </a:r>
          </a:p>
          <a:p>
            <a:pPr marL="0" indent="0" defTabSz="233679">
              <a:spcBef>
                <a:spcPts val="1600"/>
              </a:spcBef>
              <a:buSzTx/>
              <a:buNone/>
              <a:defRPr sz="760"/>
            </a:pPr>
          </a:p>
          <a:p>
            <a:pPr marL="0" indent="0" defTabSz="233679">
              <a:spcBef>
                <a:spcPts val="1600"/>
              </a:spcBef>
              <a:buSzTx/>
              <a:buNone/>
              <a:defRPr sz="760"/>
            </a:pPr>
            <a:r>
              <a:t>As a casual reader of the changelogs and release notes, I was not </a:t>
            </a:r>
          </a:p>
          <a:p>
            <a:pPr marL="0" indent="0" defTabSz="233679">
              <a:spcBef>
                <a:spcPts val="1600"/>
              </a:spcBef>
              <a:buSzTx/>
              <a:buNone/>
              <a:defRPr sz="760"/>
            </a:pPr>
            <a:r>
              <a:t>particularly moved to say that 1.2.x and 1.4.x resemble each other, but </a:t>
            </a:r>
          </a:p>
          <a:p>
            <a:pPr marL="0" indent="0" defTabSz="233679">
              <a:spcBef>
                <a:spcPts val="1600"/>
              </a:spcBef>
              <a:buSzTx/>
              <a:buNone/>
              <a:defRPr sz="760"/>
            </a:pPr>
            <a:r>
              <a:t>because I do not dwell in the code nor participate in roadmapping I </a:t>
            </a:r>
          </a:p>
          <a:p>
            <a:pPr marL="0" indent="0" defTabSz="233679">
              <a:spcBef>
                <a:spcPts val="1600"/>
              </a:spcBef>
              <a:buSzTx/>
              <a:buNone/>
              <a:defRPr sz="760"/>
            </a:pPr>
            <a:r>
              <a:t>cannot possibly say for sure.  I would be eager to hear some of your </a:t>
            </a:r>
          </a:p>
          <a:p>
            <a:pPr marL="0" indent="0" defTabSz="233679">
              <a:spcBef>
                <a:spcPts val="1600"/>
              </a:spcBef>
              <a:buSzTx/>
              <a:buNone/>
              <a:defRPr sz="760"/>
            </a:pPr>
            <a:r>
              <a:t>thoughts on why you feel the direction of the incumbent OpenSER was </a:t>
            </a:r>
          </a:p>
          <a:p>
            <a:pPr marL="0" indent="0" defTabSz="233679">
              <a:spcBef>
                <a:spcPts val="1600"/>
              </a:spcBef>
              <a:buSzTx/>
              <a:buNone/>
              <a:defRPr sz="760"/>
            </a:pPr>
            <a:r>
              <a:t>stagnant.  It seemed to me as a mere user that there was movement </a:t>
            </a:r>
          </a:p>
          <a:p>
            <a:pPr marL="0" indent="0" defTabSz="233679">
              <a:spcBef>
                <a:spcPts val="1600"/>
              </a:spcBef>
              <a:buSzTx/>
              <a:buNone/>
              <a:defRPr sz="760"/>
            </a:pPr>
            <a:r>
              <a:t>forward on a variety of objectives.</a:t>
            </a:r>
          </a:p>
          <a:p>
            <a:pPr marL="0" indent="0" defTabSz="233679">
              <a:spcBef>
                <a:spcPts val="1600"/>
              </a:spcBef>
              <a:buSzTx/>
              <a:buNone/>
              <a:defRPr sz="760"/>
            </a:pPr>
          </a:p>
          <a:p>
            <a:pPr marL="0" indent="0" defTabSz="233679">
              <a:spcBef>
                <a:spcPts val="1600"/>
              </a:spcBef>
              <a:buSzTx/>
              <a:buNone/>
              <a:defRPr sz="760"/>
            </a:pPr>
            <a:r>
              <a:t>&gt;&gt; How do I know there won''t be more code forks or internecine feuds?  If </a:t>
            </a:r>
          </a:p>
          <a:p>
            <a:pPr marL="0" indent="0" defTabSz="233679">
              <a:spcBef>
                <a:spcPts val="1600"/>
              </a:spcBef>
              <a:buSzTx/>
              <a:buNone/>
              <a:defRPr sz="760"/>
            </a:pPr>
            <a:r>
              <a:t>&gt;&gt; I am a medium to large organisation with relatively high internal </a:t>
            </a:r>
          </a:p>
          <a:p>
            <a:pPr marL="0" indent="0" defTabSz="233679">
              <a:spcBef>
                <a:spcPts val="1600"/>
              </a:spcBef>
              <a:buSzTx/>
              <a:buNone/>
              <a:defRPr sz="760"/>
            </a:pPr>
            <a:r>
              <a:t>&gt;&gt; technical capital, I may see an economic rationale in taking an </a:t>
            </a:r>
          </a:p>
          <a:p>
            <a:pPr marL="0" indent="0" defTabSz="233679">
              <a:spcBef>
                <a:spcPts val="1600"/>
              </a:spcBef>
              <a:buSzTx/>
              <a:buNone/>
              <a:defRPr sz="760"/>
            </a:pPr>
            <a:r>
              <a:t>&gt;&gt; existing release and all maintenance of it in-house and *not* </a:t>
            </a:r>
          </a:p>
          <a:p>
            <a:pPr marL="0" indent="0" defTabSz="233679">
              <a:spcBef>
                <a:spcPts val="1600"/>
              </a:spcBef>
              <a:buSzTx/>
              <a:buNone/>
              <a:defRPr sz="760"/>
            </a:pPr>
            <a:r>
              <a:t>&gt;&gt; releasing the changes back to the community (after all, too many </a:t>
            </a:r>
          </a:p>
          <a:p>
            <a:pPr marL="0" indent="0" defTabSz="233679">
              <a:spcBef>
                <a:spcPts val="1600"/>
              </a:spcBef>
              <a:buSzTx/>
              <a:buNone/>
              <a:defRPr sz="760"/>
            </a:pPr>
            <a:r>
              <a:t>&gt;&gt; "communities" to choose from, if nothing else).  Or I may release it </a:t>
            </a:r>
          </a:p>
          <a:p>
            <a:pPr marL="0" indent="0" defTabSz="233679">
              <a:spcBef>
                <a:spcPts val="1600"/>
              </a:spcBef>
              <a:buSzTx/>
              <a:buNone/>
              <a:defRPr sz="760"/>
            </a:pPr>
            <a:r>
              <a:t>&gt;&gt; as my own code fork later, once it''s deviated enough.  Both of these </a:t>
            </a:r>
          </a:p>
          <a:p>
            <a:pPr marL="0" indent="0" defTabSz="233679">
              <a:spcBef>
                <a:spcPts val="1600"/>
              </a:spcBef>
              <a:buSzTx/>
              <a:buNone/>
              <a:defRPr sz="760"/>
            </a:pPr>
            <a:r>
              <a:t>&gt;&gt; damage and undermine the incipient ecosystem surrounding OpenSER.</a:t>
            </a:r>
          </a:p>
          <a:p>
            <a:pPr marL="0" indent="0" defTabSz="233679">
              <a:spcBef>
                <a:spcPts val="1600"/>
              </a:spcBef>
              <a:buSzTx/>
              <a:buNone/>
              <a:defRPr sz="760"/>
            </a:pPr>
            <a:r>
              <a:t>&gt;&gt;   </a:t>
            </a:r>
          </a:p>
          <a:p>
            <a:pPr marL="0" indent="0" defTabSz="233679">
              <a:spcBef>
                <a:spcPts val="1600"/>
              </a:spcBef>
              <a:buSzTx/>
              <a:buNone/>
              <a:defRPr sz="760"/>
            </a:pPr>
            <a:r>
              <a:t>&gt; [bogdan]</a:t>
            </a:r>
          </a:p>
          <a:p>
            <a:pPr marL="0" indent="0" defTabSz="233679">
              <a:spcBef>
                <a:spcPts val="1600"/>
              </a:spcBef>
              <a:buSzTx/>
              <a:buNone/>
              <a:defRPr sz="760"/>
            </a:pPr>
            <a:r>
              <a:t>&gt; for me this is not an option.</a:t>
            </a:r>
          </a:p>
          <a:p>
            <a:pPr marL="0" indent="0" defTabSz="233679">
              <a:spcBef>
                <a:spcPts val="1600"/>
              </a:spcBef>
              <a:buSzTx/>
              <a:buNone/>
              <a:defRPr sz="760"/>
            </a:pPr>
          </a:p>
          <a:p>
            <a:pPr marL="0" indent="0" defTabSz="233679">
              <a:spcBef>
                <a:spcPts val="1600"/>
              </a:spcBef>
              <a:buSzTx/>
              <a:buNone/>
              <a:defRPr sz="760"/>
            </a:pPr>
            <a:r>
              <a:t>I know.  I meant if I were a user of OpenSER, I might wonder if it''s </a:t>
            </a:r>
          </a:p>
          <a:p>
            <a:pPr marL="0" indent="0" defTabSz="233679">
              <a:spcBef>
                <a:spcPts val="1600"/>
              </a:spcBef>
              <a:buSzTx/>
              <a:buNone/>
              <a:defRPr sz="760"/>
            </a:pPr>
            <a:r>
              <a:t>worth it to just snapshot the current release, take it in-house, and not </a:t>
            </a:r>
          </a:p>
          <a:p>
            <a:pPr marL="0" indent="0" defTabSz="233679">
              <a:spcBef>
                <a:spcPts val="1600"/>
              </a:spcBef>
              <a:buSzTx/>
              <a:buNone/>
              <a:defRPr sz="760"/>
            </a:pPr>
            <a:r>
              <a:t>worry about what I perceive to be perennial madness and instability in </a:t>
            </a:r>
          </a:p>
          <a:p>
            <a:pPr marL="0" indent="0" defTabSz="233679">
              <a:spcBef>
                <a:spcPts val="1600"/>
              </a:spcBef>
              <a:buSzTx/>
              <a:buNone/>
              <a:defRPr sz="760"/>
            </a:pPr>
            <a:r>
              <a:t>the realm of the official maintainers.  Maybe I''d backport some of their </a:t>
            </a:r>
          </a:p>
          <a:p>
            <a:pPr marL="0" indent="0" defTabSz="233679">
              <a:spcBef>
                <a:spcPts val="1600"/>
              </a:spcBef>
              <a:buSzTx/>
              <a:buNone/>
              <a:defRPr sz="760"/>
            </a:pPr>
            <a:r>
              <a:t>critical fixes but otherwise try to keep away from official releases.</a:t>
            </a:r>
          </a:p>
          <a:p>
            <a:pPr marL="0" indent="0" defTabSz="233679">
              <a:spcBef>
                <a:spcPts val="1600"/>
              </a:spcBef>
              <a:buSzTx/>
              <a:buNone/>
              <a:defRPr sz="760"/>
            </a:pPr>
          </a:p>
          <a:p>
            <a:pPr marL="0" indent="0" defTabSz="233679">
              <a:spcBef>
                <a:spcPts val="1600"/>
              </a:spcBef>
              <a:buSzTx/>
              <a:buNone/>
              <a:defRPr sz="760"/>
            </a:pPr>
            <a:r>
              <a:t>By all accounts this is a bad approach from a management perspective, </a:t>
            </a:r>
          </a:p>
          <a:p>
            <a:pPr marL="0" indent="0" defTabSz="233679">
              <a:spcBef>
                <a:spcPts val="1600"/>
              </a:spcBef>
              <a:buSzTx/>
              <a:buNone/>
              <a:defRPr sz="760"/>
            </a:pPr>
            <a:r>
              <a:t>but its appeal is inversely proportional to one''s confidence in the </a:t>
            </a:r>
          </a:p>
          <a:p>
            <a:pPr marL="0" indent="0" defTabSz="233679">
              <a:spcBef>
                <a:spcPts val="1600"/>
              </a:spcBef>
              <a:buSzTx/>
              <a:buNone/>
              <a:defRPr sz="760"/>
            </a:pPr>
            <a:r>
              <a:t>leadership and cohesion of the official project.</a:t>
            </a:r>
          </a:p>
          <a:p>
            <a:pPr marL="0" indent="0" defTabSz="233679">
              <a:spcBef>
                <a:spcPts val="1600"/>
              </a:spcBef>
              <a:buSzTx/>
              <a:buNone/>
              <a:defRPr sz="760"/>
            </a:pPr>
          </a:p>
          <a:p>
            <a:pPr marL="0" indent="0" defTabSz="233679">
              <a:spcBef>
                <a:spcPts val="1600"/>
              </a:spcBef>
              <a:buSzTx/>
              <a:buNone/>
              <a:defRPr sz="760"/>
            </a:pPr>
            <a:r>
              <a:t>&gt; exactly my point - there is no unity/consent/process/value in taken </a:t>
            </a:r>
          </a:p>
          <a:p>
            <a:pPr marL="0" indent="0" defTabSz="233679">
              <a:spcBef>
                <a:spcPts val="1600"/>
              </a:spcBef>
              <a:buSzTx/>
              <a:buNone/>
              <a:defRPr sz="760"/>
            </a:pPr>
            <a:r>
              <a:t>&gt; decisions with OpenSER - see what happened with the 1.4 release. Do you </a:t>
            </a:r>
          </a:p>
          <a:p>
            <a:pPr marL="0" indent="0" defTabSz="233679">
              <a:spcBef>
                <a:spcPts val="1600"/>
              </a:spcBef>
              <a:buSzTx/>
              <a:buNone/>
              <a:defRPr sz="760"/>
            </a:pPr>
            <a:r>
              <a:t>&gt; find it an example of reliability for  a business?</a:t>
            </a:r>
          </a:p>
          <a:p>
            <a:pPr marL="0" indent="0" defTabSz="233679">
              <a:spcBef>
                <a:spcPts val="1600"/>
              </a:spcBef>
              <a:buSzTx/>
              <a:buNone/>
              <a:defRPr sz="760"/>
            </a:pPr>
          </a:p>
          <a:p>
            <a:pPr marL="0" indent="0" defTabSz="233679">
              <a:spcBef>
                <a:spcPts val="1600"/>
              </a:spcBef>
              <a:buSzTx/>
              <a:buNone/>
              <a:defRPr sz="760"/>
            </a:pPr>
            <a:r>
              <a:t>What, exactly, happened in the 1.4 release that should cast doubt upon </a:t>
            </a:r>
          </a:p>
          <a:p>
            <a:pPr marL="0" indent="0" defTabSz="233679">
              <a:spcBef>
                <a:spcPts val="1600"/>
              </a:spcBef>
              <a:buSzTx/>
              <a:buNone/>
              <a:defRPr sz="760"/>
            </a:pPr>
            <a:r>
              <a:t>it from a reliability perspective?  I ask because I genuinely do not know.</a:t>
            </a:r>
          </a:p>
          <a:p>
            <a:pPr marL="0" indent="0" defTabSz="233679">
              <a:spcBef>
                <a:spcPts val="1600"/>
              </a:spcBef>
              <a:buSzTx/>
              <a:buNone/>
              <a:defRPr sz="760"/>
            </a:pPr>
          </a:p>
          <a:p>
            <a:pPr marL="0" indent="0" defTabSz="233679">
              <a:spcBef>
                <a:spcPts val="1600"/>
              </a:spcBef>
              <a:buSzTx/>
              <a:buNone/>
              <a:defRPr sz="760"/>
            </a:pPr>
            <a:r>
              <a:t>&gt; I asked myself the same question and I debated the matter with other </a:t>
            </a:r>
          </a:p>
          <a:p>
            <a:pPr marL="0" indent="0" defTabSz="233679">
              <a:spcBef>
                <a:spcPts val="1600"/>
              </a:spcBef>
              <a:buSzTx/>
              <a:buNone/>
              <a:defRPr sz="760"/>
            </a:pPr>
            <a:r>
              <a:t>&gt; people (I like to get as many opinions on some matters) - and the key </a:t>
            </a:r>
          </a:p>
          <a:p>
            <a:pPr marL="0" indent="0" defTabSz="233679">
              <a:spcBef>
                <a:spcPts val="1600"/>
              </a:spcBef>
              <a:buSzTx/>
              <a:buNone/>
              <a:defRPr sz="760"/>
            </a:pPr>
            <a:r>
              <a:t>&gt; word is control - to organize the project in such a way to be </a:t>
            </a:r>
          </a:p>
          <a:p>
            <a:pPr marL="0" indent="0" defTabSz="233679">
              <a:spcBef>
                <a:spcPts val="1600"/>
              </a:spcBef>
              <a:buSzTx/>
              <a:buNone/>
              <a:defRPr sz="760"/>
            </a:pPr>
            <a:r>
              <a:t>&gt; controllable. This does not mean to define rules, but to have a system </a:t>
            </a:r>
          </a:p>
          <a:p>
            <a:pPr marL="0" indent="0" defTabSz="233679">
              <a:spcBef>
                <a:spcPts val="1600"/>
              </a:spcBef>
              <a:buSzTx/>
              <a:buNone/>
              <a:defRPr sz="760"/>
            </a:pPr>
            <a:r>
              <a:t>&gt; that will guarantee decision making based on value - being able to make </a:t>
            </a:r>
          </a:p>
          <a:p>
            <a:pPr marL="0" indent="0" defTabSz="233679">
              <a:spcBef>
                <a:spcPts val="1600"/>
              </a:spcBef>
              <a:buSzTx/>
              <a:buNone/>
              <a:defRPr sz="760"/>
            </a:pPr>
            <a:r>
              <a:t>&gt; decisions, means you can control. It is like all the countries - there </a:t>
            </a:r>
          </a:p>
          <a:p>
            <a:pPr marL="0" indent="0" defTabSz="233679">
              <a:spcBef>
                <a:spcPts val="1600"/>
              </a:spcBef>
              <a:buSzTx/>
              <a:buNone/>
              <a:defRPr sz="760"/>
            </a:pPr>
            <a:r>
              <a:t>&gt; is a form of control across each country (government, monarchy, etc) </a:t>
            </a:r>
          </a:p>
          <a:p>
            <a:pPr marL="0" indent="0" defTabSz="233679">
              <a:spcBef>
                <a:spcPts val="1600"/>
              </a:spcBef>
              <a:buSzTx/>
              <a:buNone/>
              <a:defRPr sz="760"/>
            </a:pPr>
            <a:r>
              <a:t>&gt; that ensure the functionality of the country.</a:t>
            </a:r>
          </a:p>
          <a:p>
            <a:pPr marL="0" indent="0" defTabSz="233679">
              <a:spcBef>
                <a:spcPts val="1600"/>
              </a:spcBef>
              <a:buSzTx/>
              <a:buNone/>
              <a:defRPr sz="760"/>
            </a:pPr>
          </a:p>
          <a:p>
            <a:pPr marL="0" indent="0" defTabSz="233679">
              <a:spcBef>
                <a:spcPts val="1600"/>
              </a:spcBef>
              <a:buSzTx/>
              <a:buNone/>
              <a:defRPr sz="760"/>
            </a:pPr>
            <a:r>
              <a:t>And you do not feel that a revamping of the ground rules in the </a:t>
            </a:r>
          </a:p>
          <a:p>
            <a:pPr marL="0" indent="0" defTabSz="233679">
              <a:spcBef>
                <a:spcPts val="1600"/>
              </a:spcBef>
              <a:buSzTx/>
              <a:buNone/>
              <a:defRPr sz="760"/>
            </a:pPr>
            <a:r>
              <a:t>incumbent project could have been achieved?  In other words, couldn''t </a:t>
            </a:r>
          </a:p>
          <a:p>
            <a:pPr marL="0" indent="0" defTabSz="233679">
              <a:spcBef>
                <a:spcPts val="1600"/>
              </a:spcBef>
              <a:buSzTx/>
              <a:buNone/>
              <a:defRPr sz="760"/>
            </a:pPr>
            <a:r>
              <a:t>you have said to everyone:  "Look, what we''ve got right now isn''t </a:t>
            </a:r>
          </a:p>
          <a:p>
            <a:pPr marL="0" indent="0" defTabSz="233679">
              <a:spcBef>
                <a:spcPts val="1600"/>
              </a:spcBef>
              <a:buSzTx/>
              <a:buNone/>
              <a:defRPr sz="760"/>
            </a:pPr>
            <a:r>
              <a:t>working [for the following reasons] and it must change, or I might have </a:t>
            </a:r>
          </a:p>
          <a:p>
            <a:pPr marL="0" indent="0" defTabSz="233679">
              <a:spcBef>
                <a:spcPts val="1600"/>
              </a:spcBef>
              <a:buSzTx/>
              <a:buNone/>
              <a:defRPr sz="760"/>
            </a:pPr>
            <a:r>
              <a:t>to go make my own fork?"</a:t>
            </a:r>
          </a:p>
          <a:p>
            <a:pPr marL="0" indent="0" defTabSz="233679">
              <a:spcBef>
                <a:spcPts val="1600"/>
              </a:spcBef>
              <a:buSzTx/>
              <a:buNone/>
              <a:defRPr sz="760"/>
            </a:pPr>
          </a:p>
          <a:p>
            <a:pPr marL="0" indent="0" defTabSz="233679">
              <a:spcBef>
                <a:spcPts val="1600"/>
              </a:spcBef>
              <a:buSzTx/>
              <a:buNone/>
              <a:defRPr sz="760"/>
            </a:pPr>
            <a:r>
              <a:t>Best,</a:t>
            </a:r>
          </a:p>
          <a:p>
            <a:pPr marL="0" indent="0" defTabSz="233679">
              <a:spcBef>
                <a:spcPts val="1600"/>
              </a:spcBef>
              <a:buSzTx/>
              <a:buNone/>
              <a:defRPr sz="760"/>
            </a:pPr>
          </a:p>
          <a:p>
            <a:pPr marL="0" indent="0" defTabSz="233679">
              <a:spcBef>
                <a:spcPts val="1600"/>
              </a:spcBef>
              <a:buSzTx/>
              <a:buNone/>
              <a:defRPr sz="760"/>
            </a:pPr>
            <a:r>
              <a:t>-- Alex</a:t>
            </a:r>
          </a:p>
          <a:p>
            <a:pPr marL="0" indent="0" defTabSz="233679">
              <a:spcBef>
                <a:spcPts val="1600"/>
              </a:spcBef>
              <a:buSzTx/>
              <a:buNone/>
              <a:defRPr sz="760"/>
            </a:pPr>
          </a:p>
          <a:p>
            <a:pPr marL="0" indent="0" defTabSz="233679">
              <a:spcBef>
                <a:spcPts val="1600"/>
              </a:spcBef>
              <a:buSzTx/>
              <a:buNone/>
              <a:defRPr sz="760"/>
            </a:pPr>
            <a:r>
              <a:t>-- </a:t>
            </a:r>
          </a:p>
          <a:p>
            <a:pPr marL="0" indent="0" defTabSz="233679">
              <a:spcBef>
                <a:spcPts val="1600"/>
              </a:spcBef>
              <a:buSzTx/>
              <a:buNone/>
              <a:defRPr sz="760"/>
            </a:pPr>
            <a:r>
              <a:t>Alex Balashov</a:t>
            </a:r>
          </a:p>
          <a:p>
            <a:pPr marL="0" indent="0" defTabSz="233679">
              <a:spcBef>
                <a:spcPts val="1600"/>
              </a:spcBef>
              <a:buSzTx/>
              <a:buNone/>
              <a:defRPr sz="760"/>
            </a:pPr>
            <a:r>
              <a:t>Evariste Systems</a:t>
            </a:r>
          </a:p>
          <a:p>
            <a:pPr marL="0" indent="0" defTabSz="233679">
              <a:spcBef>
                <a:spcPts val="1600"/>
              </a:spcBef>
              <a:buSzTx/>
              <a:buNone/>
              <a:defRPr sz="760"/>
            </a:pPr>
            <a:r>
              <a:t>Web    : http://www.evaristesys.com/</a:t>
            </a:r>
          </a:p>
          <a:p>
            <a:pPr marL="0" indent="0" defTabSz="233679">
              <a:spcBef>
                <a:spcPts val="1600"/>
              </a:spcBef>
              <a:buSzTx/>
              <a:buNone/>
              <a:defRPr sz="760"/>
            </a:pPr>
            <a:r>
              <a:t>Tel    : (+1) (678) 954-0670</a:t>
            </a:r>
          </a:p>
          <a:p>
            <a:pPr marL="0" indent="0" defTabSz="233679">
              <a:spcBef>
                <a:spcPts val="1600"/>
              </a:spcBef>
              <a:buSzTx/>
              <a:buNone/>
              <a:defRPr sz="760"/>
            </a:pPr>
            <a:r>
              <a:t>Direct : (+1) (678) 954-0671</a:t>
            </a:r>
          </a:p>
          <a:p>
            <a:pPr marL="0" indent="0" defTabSz="233679">
              <a:spcBef>
                <a:spcPts val="1600"/>
              </a:spcBef>
              <a:buSzTx/>
              <a:buNone/>
              <a:defRPr sz="760"/>
            </a:pPr>
            <a:r>
              <a:t>Mobile : (+1) (706) 338-8599'</a:t>
            </a:r>
          </a:p>
        </p:txBody>
      </p:sp>
      <p:sp>
        <p:nvSpPr>
          <p:cNvPr id="437" name="Shape 437"/>
          <p:cNvSpPr/>
          <p:nvPr/>
        </p:nvSpPr>
        <p:spPr>
          <a:xfrm>
            <a:off x="3676129" y="8642350"/>
            <a:ext cx="522074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Could we </a:t>
            </a:r>
            <a:r>
              <a:t>know </a:t>
            </a:r>
            <a:r>
              <a:rPr>
                <a:solidFill>
                  <a:schemeClr val="accent4">
                    <a:satOff val="1488"/>
                    <a:lumOff val="-7242"/>
                  </a:schemeClr>
                </a:solidFill>
              </a:rPr>
              <a:t>earlier</a:t>
            </a:r>
            <a:r>
              <a:rPr>
                <a:solidFill>
                  <a:srgbClr val="000000"/>
                </a:solidFill>
              </a:rPr>
              <a:t>?</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9" name="Shape 439"/>
          <p:cNvSpPr/>
          <p:nvPr>
            <p:ph type="title"/>
          </p:nvPr>
        </p:nvSpPr>
        <p:spPr>
          <a:prstGeom prst="rect">
            <a:avLst/>
          </a:prstGeom>
        </p:spPr>
        <p:txBody>
          <a:bodyPr/>
          <a:lstStyle/>
          <a:p>
            <a:pPr defTabSz="397256">
              <a:defRPr sz="5440"/>
            </a:pPr>
            <a:r>
              <a:t>Time Series Analysis of Sentiments:</a:t>
            </a:r>
            <a:br/>
            <a:r>
              <a:t>Anomaly Detection: No.F.</a:t>
            </a:r>
          </a:p>
        </p:txBody>
      </p:sp>
      <p:sp>
        <p:nvSpPr>
          <p:cNvPr id="440" name="Shape 440"/>
          <p:cNvSpPr/>
          <p:nvPr/>
        </p:nvSpPr>
        <p:spPr>
          <a:xfrm>
            <a:off x="5708472" y="6216650"/>
            <a:ext cx="15878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fork</a:t>
            </a:r>
          </a:p>
        </p:txBody>
      </p:sp>
      <p:pic>
        <p:nvPicPr>
          <p:cNvPr id="441" name="O_12.pdf"/>
          <p:cNvPicPr>
            <a:picLocks noChangeAspect="1"/>
          </p:cNvPicPr>
          <p:nvPr/>
        </p:nvPicPr>
        <p:blipFill>
          <a:blip r:embed="rId2">
            <a:extLst/>
          </a:blip>
          <a:srcRect l="0" t="4491" r="0" b="4491"/>
          <a:stretch>
            <a:fillRect/>
          </a:stretch>
        </p:blipFill>
        <p:spPr>
          <a:xfrm>
            <a:off x="8510016" y="2563124"/>
            <a:ext cx="3934968" cy="2441913"/>
          </a:xfrm>
          <a:prstGeom prst="rect">
            <a:avLst/>
          </a:prstGeom>
          <a:ln w="12700">
            <a:miter lim="400000"/>
          </a:ln>
        </p:spPr>
      </p:pic>
      <p:pic>
        <p:nvPicPr>
          <p:cNvPr id="442" name="O_11.pdf"/>
          <p:cNvPicPr>
            <a:picLocks noChangeAspect="1"/>
          </p:cNvPicPr>
          <p:nvPr/>
        </p:nvPicPr>
        <p:blipFill>
          <a:blip r:embed="rId3">
            <a:extLst/>
          </a:blip>
          <a:srcRect l="0" t="4491" r="0" b="4491"/>
          <a:stretch>
            <a:fillRect/>
          </a:stretch>
        </p:blipFill>
        <p:spPr>
          <a:xfrm>
            <a:off x="4534916" y="2563124"/>
            <a:ext cx="3934968" cy="2441913"/>
          </a:xfrm>
          <a:prstGeom prst="rect">
            <a:avLst/>
          </a:prstGeom>
          <a:ln w="12700">
            <a:miter lim="400000"/>
          </a:ln>
        </p:spPr>
      </p:pic>
      <p:pic>
        <p:nvPicPr>
          <p:cNvPr id="443" name="O_10.pdf"/>
          <p:cNvPicPr>
            <a:picLocks noChangeAspect="1"/>
          </p:cNvPicPr>
          <p:nvPr/>
        </p:nvPicPr>
        <p:blipFill>
          <a:blip r:embed="rId4">
            <a:extLst/>
          </a:blip>
          <a:srcRect l="0" t="4491" r="0" b="4491"/>
          <a:stretch>
            <a:fillRect/>
          </a:stretch>
        </p:blipFill>
        <p:spPr>
          <a:xfrm>
            <a:off x="559815" y="2563124"/>
            <a:ext cx="3934969" cy="2441913"/>
          </a:xfrm>
          <a:prstGeom prst="rect">
            <a:avLst/>
          </a:prstGeom>
          <a:ln w="12700">
            <a:miter lim="400000"/>
          </a:ln>
        </p:spPr>
      </p:pic>
      <p:sp>
        <p:nvSpPr>
          <p:cNvPr id="444" name="Shape 444"/>
          <p:cNvSpPr/>
          <p:nvPr/>
        </p:nvSpPr>
        <p:spPr>
          <a:xfrm>
            <a:off x="8801479" y="5232399"/>
            <a:ext cx="3352090"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Outlier, in positive direction, </a:t>
            </a:r>
          </a:p>
          <a:p>
            <a:pPr>
              <a:defRPr sz="1600"/>
            </a:pPr>
            <a:r>
              <a:t>in contrast to negative outlier in U.F.</a:t>
            </a:r>
          </a:p>
        </p:txBody>
      </p:sp>
      <p:sp>
        <p:nvSpPr>
          <p:cNvPr id="445" name="Shape 445"/>
          <p:cNvSpPr/>
          <p:nvPr/>
        </p:nvSpPr>
        <p:spPr>
          <a:xfrm>
            <a:off x="106413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46" name="Shape 446"/>
          <p:cNvSpPr/>
          <p:nvPr/>
        </p:nvSpPr>
        <p:spPr>
          <a:xfrm>
            <a:off x="6653510" y="2493628"/>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47" name="Shape 447"/>
          <p:cNvSpPr/>
          <p:nvPr/>
        </p:nvSpPr>
        <p:spPr>
          <a:xfrm>
            <a:off x="25387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9" name="Shape 449"/>
          <p:cNvSpPr/>
          <p:nvPr>
            <p:ph type="title"/>
          </p:nvPr>
        </p:nvSpPr>
        <p:spPr>
          <a:prstGeom prst="rect">
            <a:avLst/>
          </a:prstGeom>
        </p:spPr>
        <p:txBody>
          <a:bodyPr/>
          <a:lstStyle/>
          <a:p>
            <a:pPr defTabSz="350520">
              <a:defRPr sz="4800"/>
            </a:pPr>
            <a:r>
              <a:t>Methodology</a:t>
            </a:r>
          </a:p>
          <a:p>
            <a:pPr defTabSz="350520">
              <a:spcBef>
                <a:spcPts val="1900"/>
              </a:spcBef>
              <a:defRPr i="1" sz="2640"/>
            </a:pPr>
            <a:r>
              <a:t>Social network analysis of open source developers’ interaction graphs</a:t>
            </a:r>
          </a:p>
        </p:txBody>
      </p:sp>
      <p:sp>
        <p:nvSpPr>
          <p:cNvPr id="450" name="Shape 450"/>
          <p:cNvSpPr/>
          <p:nvPr>
            <p:ph type="body" idx="1"/>
          </p:nvPr>
        </p:nvSpPr>
        <p:spPr>
          <a:xfrm>
            <a:off x="977900" y="1866900"/>
            <a:ext cx="11245206" cy="6952953"/>
          </a:xfrm>
          <a:prstGeom prst="rect">
            <a:avLst/>
          </a:prstGeom>
        </p:spPr>
        <p:txBody>
          <a:bodyPr/>
          <a:lstStyle/>
          <a:p>
            <a:pPr marL="0" indent="0" defTabSz="321310">
              <a:spcBef>
                <a:spcPts val="1700"/>
              </a:spcBef>
              <a:buSzTx/>
              <a:buNone/>
              <a:defRPr sz="1980"/>
            </a:pPr>
          </a:p>
          <a:p>
            <a:pPr marL="0" indent="0" defTabSz="321310">
              <a:spcBef>
                <a:spcPts val="1700"/>
              </a:spcBef>
              <a:buSzTx/>
              <a:buNone/>
              <a:defRPr sz="1980"/>
            </a:pPr>
            <a:r>
              <a:t>An overview of </a:t>
            </a:r>
          </a:p>
          <a:p>
            <a:pPr marL="244475" indent="-244475" defTabSz="321310">
              <a:spcBef>
                <a:spcPts val="1700"/>
              </a:spcBef>
              <a:defRPr sz="1980"/>
            </a:pPr>
            <a:r>
              <a:t>What the mathematical models are:</a:t>
            </a:r>
          </a:p>
          <a:p>
            <a:pPr lvl="1" marL="488950" indent="-244475" defTabSz="321310">
              <a:spcBef>
                <a:spcPts val="1700"/>
              </a:spcBef>
              <a:defRPr sz="1980"/>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marL="244475" indent="-244475" defTabSz="321310">
              <a:spcBef>
                <a:spcPts val="1700"/>
              </a:spcBef>
              <a:defRPr sz="1980"/>
            </a:pPr>
            <a:r>
              <a:t>What they lead us to</a:t>
            </a:r>
          </a:p>
          <a:p>
            <a:pPr lvl="1" marL="488950" indent="-244475" defTabSz="321310">
              <a:spcBef>
                <a:spcPts val="1700"/>
              </a:spcBef>
              <a:defRPr sz="1980"/>
            </a:pPr>
            <a:r>
              <a:t>Estimates of the significance of several parameters on this longitudinal change.</a:t>
            </a:r>
          </a:p>
          <a:p>
            <a:pPr marL="0" indent="0" defTabSz="321310">
              <a:spcBef>
                <a:spcPts val="1700"/>
              </a:spcBef>
              <a:buSzTx/>
              <a:buNone/>
              <a:defRPr sz="1980"/>
            </a:pPr>
          </a:p>
          <a:p>
            <a:pPr marL="0" indent="0" defTabSz="321310">
              <a:spcBef>
                <a:spcPts val="1700"/>
              </a:spcBef>
              <a:buSzTx/>
              <a:buNone/>
              <a:defRPr sz="1980"/>
            </a:pPr>
            <a:r>
              <a:t>Show visually and tell:</a:t>
            </a:r>
          </a:p>
          <a:p>
            <a:pPr marL="0" indent="0" defTabSz="321310">
              <a:spcBef>
                <a:spcPts val="1700"/>
              </a:spcBef>
              <a:buSzTx/>
              <a:buNone/>
              <a:defRPr sz="1980"/>
            </a:pPr>
            <a:r>
              <a:t>	we started from here: e.g. full time series, a bunch of noise</a:t>
            </a:r>
          </a:p>
          <a:p>
            <a:pPr marL="0" indent="0" defTabSz="321310">
              <a:spcBef>
                <a:spcPts val="1700"/>
              </a:spcBef>
              <a:buSzTx/>
              <a:buNone/>
              <a:defRPr sz="1980"/>
            </a:pPr>
            <a:r>
              <a:t>		there’s a couple of things, identify what the trend, seasonality, residual, outliers, …</a:t>
            </a:r>
          </a:p>
          <a:p>
            <a:pPr marL="0" indent="0" defTabSz="321310">
              <a:spcBef>
                <a:spcPts val="1700"/>
              </a:spcBef>
              <a:buSzTx/>
              <a:buNone/>
              <a:defRPr sz="1980"/>
            </a:pPr>
            <a:r>
              <a:t>Visualize it, talk why you apply these, what the impact is on the data. </a:t>
            </a:r>
            <a:br/>
            <a:r>
              <a:t>show visually before and after, here’s what it does</a:t>
            </a:r>
          </a:p>
        </p:txBody>
      </p:sp>
      <p:sp>
        <p:nvSpPr>
          <p:cNvPr id="451" name="Shape 45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p:nvPr>
        </p:nvSpPr>
        <p:spPr>
          <a:prstGeom prst="rect">
            <a:avLst/>
          </a:prstGeom>
        </p:spPr>
        <p:txBody>
          <a:bodyPr/>
          <a:lstStyle/>
          <a:p>
            <a:pPr/>
            <a:r>
              <a:t>Communication</a:t>
            </a:r>
          </a:p>
        </p:txBody>
      </p:sp>
      <p:sp>
        <p:nvSpPr>
          <p:cNvPr id="454" name="Shape 454"/>
          <p:cNvSpPr/>
          <p:nvPr>
            <p:ph type="body" sz="half" idx="1"/>
          </p:nvPr>
        </p:nvSpPr>
        <p:spPr>
          <a:xfrm>
            <a:off x="731093" y="2445642"/>
            <a:ext cx="11378358" cy="3294758"/>
          </a:xfrm>
          <a:prstGeom prst="rect">
            <a:avLst/>
          </a:prstGeom>
        </p:spPr>
        <p:txBody>
          <a:bodyPr/>
          <a:lstStyle/>
          <a:p>
            <a:pPr/>
            <a:r>
              <a:t>Interactions can be modeled as graphs</a:t>
            </a:r>
          </a:p>
          <a:p>
            <a:pPr/>
            <a:r>
              <a:t>Graphs change through time</a:t>
            </a:r>
          </a:p>
        </p:txBody>
      </p:sp>
      <p:sp>
        <p:nvSpPr>
          <p:cNvPr id="455" name="Shape 45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6" name="Chordoma-Research-Network-Change-2012.jpg"/>
          <p:cNvPicPr>
            <a:picLocks noChangeAspect="1"/>
          </p:cNvPicPr>
          <p:nvPr/>
        </p:nvPicPr>
        <p:blipFill>
          <a:blip r:embed="rId2">
            <a:extLst/>
          </a:blip>
          <a:srcRect l="0" t="0" r="48674" b="0"/>
          <a:stretch>
            <a:fillRect/>
          </a:stretch>
        </p:blipFill>
        <p:spPr>
          <a:xfrm>
            <a:off x="579832" y="5981700"/>
            <a:ext cx="2791593" cy="2488380"/>
          </a:xfrm>
          <a:prstGeom prst="rect">
            <a:avLst/>
          </a:prstGeom>
          <a:ln w="12700">
            <a:miter lim="400000"/>
          </a:ln>
        </p:spPr>
      </p:pic>
      <p:pic>
        <p:nvPicPr>
          <p:cNvPr id="457" name="Chordoma-Research-Network-Change-2012.jpg"/>
          <p:cNvPicPr>
            <a:picLocks noChangeAspect="1"/>
          </p:cNvPicPr>
          <p:nvPr/>
        </p:nvPicPr>
        <p:blipFill>
          <a:blip r:embed="rId2">
            <a:extLst/>
          </a:blip>
          <a:srcRect l="52658" t="0" r="0" b="0"/>
          <a:stretch>
            <a:fillRect/>
          </a:stretch>
        </p:blipFill>
        <p:spPr>
          <a:xfrm>
            <a:off x="9529900" y="5981700"/>
            <a:ext cx="2574899" cy="2488380"/>
          </a:xfrm>
          <a:prstGeom prst="rect">
            <a:avLst/>
          </a:prstGeom>
          <a:ln w="12700">
            <a:miter lim="400000"/>
          </a:ln>
        </p:spPr>
      </p:pic>
      <p:pic>
        <p:nvPicPr>
          <p:cNvPr id="458" name="Chordoma-Research-Network-Change-2012.jpg"/>
          <p:cNvPicPr>
            <a:picLocks noChangeAspect="1"/>
          </p:cNvPicPr>
          <p:nvPr/>
        </p:nvPicPr>
        <p:blipFill>
          <a:blip r:embed="rId2">
            <a:extLst/>
          </a:blip>
          <a:srcRect l="0" t="0" r="58113" b="0"/>
          <a:stretch>
            <a:fillRect/>
          </a:stretch>
        </p:blipFill>
        <p:spPr>
          <a:xfrm>
            <a:off x="3805632" y="5981700"/>
            <a:ext cx="2278186" cy="2488380"/>
          </a:xfrm>
          <a:prstGeom prst="rect">
            <a:avLst/>
          </a:prstGeom>
          <a:ln w="12700">
            <a:miter lim="400000"/>
          </a:ln>
        </p:spPr>
      </p:pic>
      <p:sp>
        <p:nvSpPr>
          <p:cNvPr id="459" name="Shape 459"/>
          <p:cNvSpPr/>
          <p:nvPr/>
        </p:nvSpPr>
        <p:spPr>
          <a:xfrm>
            <a:off x="7740650" y="6749653"/>
            <a:ext cx="8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pic>
        <p:nvPicPr>
          <p:cNvPr id="460" name="pasted-image.pdf"/>
          <p:cNvPicPr>
            <a:picLocks noChangeAspect="1"/>
          </p:cNvPicPr>
          <p:nvPr/>
        </p:nvPicPr>
        <p:blipFill>
          <a:blip r:embed="rId3">
            <a:extLst/>
          </a:blip>
          <a:stretch>
            <a:fillRect/>
          </a:stretch>
        </p:blipFill>
        <p:spPr>
          <a:xfrm>
            <a:off x="1891903" y="8698755"/>
            <a:ext cx="317501" cy="368301"/>
          </a:xfrm>
          <a:prstGeom prst="rect">
            <a:avLst/>
          </a:prstGeom>
          <a:ln w="12700">
            <a:miter lim="400000"/>
          </a:ln>
        </p:spPr>
      </p:pic>
      <p:pic>
        <p:nvPicPr>
          <p:cNvPr id="461" name="pasted-image.pdf"/>
          <p:cNvPicPr>
            <a:picLocks noChangeAspect="1"/>
          </p:cNvPicPr>
          <p:nvPr/>
        </p:nvPicPr>
        <p:blipFill>
          <a:blip r:embed="rId4">
            <a:extLst/>
          </a:blip>
          <a:stretch>
            <a:fillRect/>
          </a:stretch>
        </p:blipFill>
        <p:spPr>
          <a:xfrm>
            <a:off x="4951412" y="8690917"/>
            <a:ext cx="330201" cy="368301"/>
          </a:xfrm>
          <a:prstGeom prst="rect">
            <a:avLst/>
          </a:prstGeom>
          <a:ln w="12700">
            <a:miter lim="400000"/>
          </a:ln>
        </p:spPr>
      </p:pic>
      <p:pic>
        <p:nvPicPr>
          <p:cNvPr id="462" name="pasted-image.pdf"/>
          <p:cNvPicPr>
            <a:picLocks noChangeAspect="1"/>
          </p:cNvPicPr>
          <p:nvPr/>
        </p:nvPicPr>
        <p:blipFill>
          <a:blip r:embed="rId5">
            <a:extLst/>
          </a:blip>
          <a:stretch>
            <a:fillRect/>
          </a:stretch>
        </p:blipFill>
        <p:spPr>
          <a:xfrm>
            <a:off x="10760670" y="8707586"/>
            <a:ext cx="368301" cy="368301"/>
          </a:xfrm>
          <a:prstGeom prst="rect">
            <a:avLst/>
          </a:prstGeom>
          <a:ln w="12700">
            <a:miter lim="400000"/>
          </a:ln>
        </p:spPr>
      </p:pic>
      <p:pic>
        <p:nvPicPr>
          <p:cNvPr id="463" name="pasted-image.pdf"/>
          <p:cNvPicPr>
            <a:picLocks noChangeAspect="1"/>
          </p:cNvPicPr>
          <p:nvPr/>
        </p:nvPicPr>
        <p:blipFill>
          <a:blip r:embed="rId6">
            <a:extLst/>
          </a:blip>
          <a:stretch>
            <a:fillRect/>
          </a:stretch>
        </p:blipFill>
        <p:spPr>
          <a:xfrm>
            <a:off x="7964338" y="8881516"/>
            <a:ext cx="304801" cy="63501"/>
          </a:xfrm>
          <a:prstGeom prst="rect">
            <a:avLst/>
          </a:prstGeom>
          <a:ln w="12700">
            <a:miter lim="400000"/>
          </a:ln>
        </p:spPr>
      </p:pic>
      <p:sp>
        <p:nvSpPr>
          <p:cNvPr id="464" name="Shape 464"/>
          <p:cNvSpPr/>
          <p:nvPr/>
        </p:nvSpPr>
        <p:spPr>
          <a:xfrm>
            <a:off x="393700" y="5842000"/>
            <a:ext cx="12053144" cy="3556546"/>
          </a:xfrm>
          <a:prstGeom prst="roundRect">
            <a:avLst>
              <a:gd name="adj" fmla="val 14259"/>
            </a:avLst>
          </a:prstGeom>
          <a:ln w="25400">
            <a:solidFill>
              <a:srgbClr val="85888D"/>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Shape 132"/>
          <p:cNvSpPr/>
          <p:nvPr>
            <p:ph type="title"/>
          </p:nvPr>
        </p:nvSpPr>
        <p:spPr>
          <a:prstGeom prst="rect">
            <a:avLst/>
          </a:prstGeom>
        </p:spPr>
        <p:txBody>
          <a:bodyPr/>
          <a:lstStyle/>
          <a:p>
            <a:pPr/>
            <a:r>
              <a:t>What is this about?</a:t>
            </a:r>
          </a:p>
        </p:txBody>
      </p:sp>
      <p:sp>
        <p:nvSpPr>
          <p:cNvPr id="133" name="Shape 133"/>
          <p:cNvSpPr/>
          <p:nvPr>
            <p:ph type="body" sz="half" idx="1"/>
          </p:nvPr>
        </p:nvSpPr>
        <p:spPr>
          <a:xfrm>
            <a:off x="965200" y="2387600"/>
            <a:ext cx="5825381" cy="6252220"/>
          </a:xfrm>
          <a:prstGeom prst="rect">
            <a:avLst/>
          </a:prstGeom>
        </p:spPr>
        <p:txBody>
          <a:bodyPr/>
          <a:lstStyle/>
          <a:p>
            <a:pPr marL="0" indent="0">
              <a:buSzTx/>
              <a:buNone/>
              <a:defRPr sz="3500"/>
            </a:pPr>
            <a:r>
              <a:t>My research focuses on </a:t>
            </a:r>
            <a:r>
              <a:rPr b="1">
                <a:latin typeface="Helvetica"/>
                <a:ea typeface="Helvetica"/>
                <a:cs typeface="Helvetica"/>
                <a:sym typeface="Helvetica"/>
              </a:rPr>
              <a:t>communication, collaboration problem</a:t>
            </a:r>
            <a:r>
              <a:t>, </a:t>
            </a:r>
            <a:r>
              <a:rPr sz="2800"/>
              <a:t>especially </a:t>
            </a:r>
          </a:p>
          <a:p>
            <a:pPr lvl="1" marL="685799" indent="-342899">
              <a:defRPr sz="2100"/>
            </a:pPr>
            <a:r>
              <a:t>What happens to trigger forking</a:t>
            </a:r>
          </a:p>
          <a:p>
            <a:pPr lvl="1" marL="685799" indent="-342899">
              <a:defRPr sz="2100"/>
            </a:pPr>
            <a:r>
              <a:t>Can we do something to predict when the community started to disintegrate</a:t>
            </a:r>
          </a:p>
        </p:txBody>
      </p:sp>
      <p:sp>
        <p:nvSpPr>
          <p:cNvPr id="134" name="Shape 13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7" name="Group 137"/>
          <p:cNvGrpSpPr/>
          <p:nvPr/>
        </p:nvGrpSpPr>
        <p:grpSpPr>
          <a:xfrm>
            <a:off x="7007215" y="2926691"/>
            <a:ext cx="5051344" cy="5326438"/>
            <a:chOff x="0" y="0"/>
            <a:chExt cx="5051343" cy="5326437"/>
          </a:xfrm>
        </p:grpSpPr>
        <p:pic>
          <p:nvPicPr>
            <p:cNvPr id="136" name="communication.jpg"/>
            <p:cNvPicPr>
              <a:picLocks noChangeAspect="1"/>
            </p:cNvPicPr>
            <p:nvPr/>
          </p:nvPicPr>
          <p:blipFill>
            <a:blip r:embed="rId3">
              <a:extLst/>
            </a:blip>
            <a:stretch>
              <a:fillRect/>
            </a:stretch>
          </p:blipFill>
          <p:spPr>
            <a:xfrm>
              <a:off x="127000" y="88900"/>
              <a:ext cx="4797344" cy="4996238"/>
            </a:xfrm>
            <a:prstGeom prst="rect">
              <a:avLst/>
            </a:prstGeom>
            <a:ln>
              <a:noFill/>
            </a:ln>
            <a:effectLst/>
          </p:spPr>
        </p:pic>
        <p:pic>
          <p:nvPicPr>
            <p:cNvPr id="135" name=""/>
            <p:cNvPicPr>
              <a:picLocks noChangeAspect="0"/>
            </p:cNvPicPr>
            <p:nvPr/>
          </p:nvPicPr>
          <p:blipFill>
            <a:blip r:embed="rId4">
              <a:extLst/>
            </a:blip>
            <a:stretch>
              <a:fillRect/>
            </a:stretch>
          </p:blipFill>
          <p:spPr>
            <a:xfrm>
              <a:off x="0" y="0"/>
              <a:ext cx="5051344" cy="5326438"/>
            </a:xfrm>
            <a:prstGeom prst="rect">
              <a:avLst/>
            </a:prstGeom>
            <a:effectLst/>
          </p:spPr>
        </p:pic>
      </p:gr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66" name="epc-flow-charts.pdf"/>
          <p:cNvPicPr>
            <a:picLocks noChangeAspect="1"/>
          </p:cNvPicPr>
          <p:nvPr>
            <p:ph type="pic" idx="13"/>
          </p:nvPr>
        </p:nvPicPr>
        <p:blipFill>
          <a:blip r:embed="rId3">
            <a:extLst/>
          </a:blip>
          <a:srcRect l="0" t="0" r="0" b="0"/>
          <a:stretch>
            <a:fillRect/>
          </a:stretch>
        </p:blipFill>
        <p:spPr>
          <a:xfrm>
            <a:off x="2997200" y="1859756"/>
            <a:ext cx="8111112" cy="6973951"/>
          </a:xfrm>
          <a:prstGeom prst="rect">
            <a:avLst/>
          </a:prstGeom>
        </p:spPr>
      </p:pic>
      <p:sp>
        <p:nvSpPr>
          <p:cNvPr id="467" name="Shape 467"/>
          <p:cNvSpPr/>
          <p:nvPr>
            <p:ph type="title"/>
          </p:nvPr>
        </p:nvSpPr>
        <p:spPr>
          <a:xfrm>
            <a:off x="1270000" y="292100"/>
            <a:ext cx="10464800" cy="1422400"/>
          </a:xfrm>
          <a:prstGeom prst="rect">
            <a:avLst/>
          </a:prstGeom>
        </p:spPr>
        <p:txBody>
          <a:bodyPr/>
          <a:lstStyle/>
          <a:p>
            <a:pPr/>
            <a:r>
              <a:t>Methodology</a:t>
            </a:r>
          </a:p>
        </p:txBody>
      </p:sp>
      <p:sp>
        <p:nvSpPr>
          <p:cNvPr id="468" name="Shape 468"/>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9" name="Shape 469"/>
          <p:cNvSpPr/>
          <p:nvPr/>
        </p:nvSpPr>
        <p:spPr>
          <a:xfrm>
            <a:off x="2914726" y="31305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470" name="Shape 470"/>
          <p:cNvSpPr/>
          <p:nvPr/>
        </p:nvSpPr>
        <p:spPr>
          <a:xfrm>
            <a:off x="264312" y="4908549"/>
            <a:ext cx="277337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Statistical Modeling</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2" name="Shape 472"/>
          <p:cNvSpPr/>
          <p:nvPr>
            <p:ph type="title"/>
          </p:nvPr>
        </p:nvSpPr>
        <p:spPr>
          <a:prstGeom prst="rect">
            <a:avLst/>
          </a:prstGeom>
        </p:spPr>
        <p:txBody>
          <a:bodyPr/>
          <a:lstStyle/>
          <a:p>
            <a:pPr/>
            <a:r>
              <a:t>Statistical Model</a:t>
            </a:r>
          </a:p>
        </p:txBody>
      </p:sp>
      <p:sp>
        <p:nvSpPr>
          <p:cNvPr id="473" name="Shape 473"/>
          <p:cNvSpPr/>
          <p:nvPr>
            <p:ph type="body" idx="1"/>
          </p:nvPr>
        </p:nvSpPr>
        <p:spPr>
          <a:prstGeom prst="rect">
            <a:avLst/>
          </a:prstGeom>
        </p:spPr>
        <p:txBody>
          <a:bodyPr/>
          <a:lstStyle/>
          <a:p>
            <a:pPr marL="368934" indent="-368934" defTabSz="484886">
              <a:spcBef>
                <a:spcPts val="3400"/>
              </a:spcBef>
              <a:defRPr sz="2988"/>
            </a:pPr>
            <a:r>
              <a:t>Longitudinal</a:t>
            </a:r>
          </a:p>
          <a:p>
            <a:pPr marL="368934" indent="-368934" defTabSz="484886">
              <a:spcBef>
                <a:spcPts val="3400"/>
              </a:spcBef>
              <a:defRPr sz="2988"/>
            </a:pPr>
            <a:r>
              <a:t>Developer-oriented: </a:t>
            </a:r>
          </a:p>
          <a:p>
            <a:pPr lvl="1" marL="655884" indent="-286949" defTabSz="484886">
              <a:spcBef>
                <a:spcPts val="2600"/>
              </a:spcBef>
              <a:defRPr sz="2324"/>
            </a:pPr>
            <a:r>
              <a:t>Developers choose whom to talk to</a:t>
            </a:r>
          </a:p>
          <a:p>
            <a:pPr lvl="1" marL="655884" indent="-286949" defTabSz="484886">
              <a:spcBef>
                <a:spcPts val="2600"/>
              </a:spcBef>
              <a:defRPr sz="2324"/>
            </a:pPr>
            <a:r>
              <a:t>Likelihood of forming ties, maintaining ties, …</a:t>
            </a:r>
          </a:p>
          <a:p>
            <a:pPr marL="368934" indent="-368934" defTabSz="484886">
              <a:spcBef>
                <a:spcPts val="3400"/>
              </a:spcBef>
              <a:defRPr sz="2988"/>
            </a:pPr>
            <a:r>
              <a:t>Stochastic</a:t>
            </a:r>
          </a:p>
          <a:p>
            <a:pPr lvl="1" marL="655884" indent="-286949" defTabSz="484886">
              <a:spcBef>
                <a:spcPts val="2600"/>
              </a:spcBef>
              <a:defRPr sz="2324"/>
            </a:pPr>
            <a:r>
              <a:t>Developers behave to optimize an objective function; included our covariates</a:t>
            </a:r>
          </a:p>
          <a:p>
            <a:pPr lvl="1" marL="655884" indent="-286949" defTabSz="484886">
              <a:spcBef>
                <a:spcPts val="2600"/>
              </a:spcBef>
              <a:defRPr sz="2324"/>
            </a:pPr>
            <a:r>
              <a:t>Assume observed graphs as outcomes of a continuous-time Markov process </a:t>
            </a:r>
            <a:endParaRPr sz="996"/>
          </a:p>
          <a:p>
            <a:pPr marL="368934" indent="-368934" defTabSz="484886">
              <a:spcBef>
                <a:spcPts val="3400"/>
              </a:spcBef>
              <a:defRPr sz="2988"/>
            </a:pPr>
            <a:r>
              <a:t>Estimated</a:t>
            </a:r>
          </a:p>
        </p:txBody>
      </p:sp>
      <p:sp>
        <p:nvSpPr>
          <p:cNvPr id="474" name="Shape 47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lvl1pPr defTabSz="490727">
              <a:defRPr sz="6719"/>
            </a:lvl1pPr>
          </a:lstStyle>
          <a:p>
            <a:pPr/>
            <a:r>
              <a:t>Statistical Model</a:t>
            </a:r>
          </a:p>
        </p:txBody>
      </p:sp>
      <p:sp>
        <p:nvSpPr>
          <p:cNvPr id="477" name="Shape 47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8" name="Shape 478"/>
          <p:cNvSpPr/>
          <p:nvPr/>
        </p:nvSpPr>
        <p:spPr>
          <a:xfrm>
            <a:off x="952500" y="4291012"/>
            <a:ext cx="11099801"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To model graph evolution from           to          , </a:t>
            </a:r>
          </a:p>
        </p:txBody>
      </p:sp>
      <p:pic>
        <p:nvPicPr>
          <p:cNvPr id="479" name="pasted-image.pdf"/>
          <p:cNvPicPr>
            <a:picLocks noChangeAspect="1"/>
          </p:cNvPicPr>
          <p:nvPr/>
        </p:nvPicPr>
        <p:blipFill>
          <a:blip r:embed="rId3">
            <a:extLst/>
          </a:blip>
          <a:stretch>
            <a:fillRect/>
          </a:stretch>
        </p:blipFill>
        <p:spPr>
          <a:xfrm>
            <a:off x="7322124" y="4441126"/>
            <a:ext cx="1092201" cy="474473"/>
          </a:xfrm>
          <a:prstGeom prst="rect">
            <a:avLst/>
          </a:prstGeom>
          <a:ln w="12700">
            <a:miter lim="400000"/>
          </a:ln>
        </p:spPr>
      </p:pic>
      <p:pic>
        <p:nvPicPr>
          <p:cNvPr id="480" name="pasted-image.pdf"/>
          <p:cNvPicPr>
            <a:picLocks noChangeAspect="1"/>
          </p:cNvPicPr>
          <p:nvPr/>
        </p:nvPicPr>
        <p:blipFill>
          <a:blip r:embed="rId4">
            <a:extLst/>
          </a:blip>
          <a:srcRect l="0" t="0" r="0" b="0"/>
          <a:stretch>
            <a:fillRect/>
          </a:stretch>
        </p:blipFill>
        <p:spPr>
          <a:xfrm>
            <a:off x="9085688" y="4441126"/>
            <a:ext cx="1092201" cy="474473"/>
          </a:xfrm>
          <a:prstGeom prst="rect">
            <a:avLst/>
          </a:prstGeom>
          <a:ln w="12700">
            <a:miter lim="400000"/>
          </a:ln>
        </p:spPr>
      </p:pic>
      <p:sp>
        <p:nvSpPr>
          <p:cNvPr id="481" name="Shape 481"/>
          <p:cNvSpPr/>
          <p:nvPr/>
        </p:nvSpPr>
        <p:spPr>
          <a:xfrm>
            <a:off x="1005636" y="5030787"/>
            <a:ext cx="1035079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and so on, we treat the dynamics as the results of a series of small atomic changes (mini-steps)</a:t>
            </a:r>
          </a:p>
        </p:txBody>
      </p:sp>
      <p:sp>
        <p:nvSpPr>
          <p:cNvPr id="482" name="Shape 482"/>
          <p:cNvSpPr/>
          <p:nvPr/>
        </p:nvSpPr>
        <p:spPr>
          <a:xfrm>
            <a:off x="537877" y="2603499"/>
            <a:ext cx="1192904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chemeClr val="accent5"/>
                </a:solidFill>
                <a:latin typeface="Helvetica"/>
                <a:ea typeface="Helvetica"/>
                <a:cs typeface="Helvetica"/>
                <a:sym typeface="Helvetica"/>
              </a:defRPr>
            </a:lvl1pPr>
          </a:lstStyle>
          <a:p>
            <a:pPr/>
            <a:r>
              <a:t>Longitudinal change = a series of mini-steps</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4" name="Shape 484"/>
          <p:cNvSpPr/>
          <p:nvPr>
            <p:ph type="title"/>
          </p:nvPr>
        </p:nvSpPr>
        <p:spPr>
          <a:prstGeom prst="rect">
            <a:avLst/>
          </a:prstGeom>
        </p:spPr>
        <p:txBody>
          <a:bodyPr/>
          <a:lstStyle/>
          <a:p>
            <a:pPr defTabSz="560831">
              <a:defRPr sz="7679"/>
            </a:pPr>
            <a:r>
              <a:t>Statistical Model</a:t>
            </a:r>
          </a:p>
          <a:p>
            <a:pPr defTabSz="560831">
              <a:defRPr sz="5760"/>
            </a:pPr>
            <a:r>
              <a:t>Mathematical notation</a:t>
            </a:r>
          </a:p>
        </p:txBody>
      </p:sp>
      <p:sp>
        <p:nvSpPr>
          <p:cNvPr id="485" name="Shape 48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6" name="Shape 486"/>
          <p:cNvSpPr/>
          <p:nvPr/>
        </p:nvSpPr>
        <p:spPr>
          <a:xfrm>
            <a:off x="952500" y="3181349"/>
            <a:ext cx="11099801"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75000"/>
              <a:buChar char="•"/>
            </a:pPr>
            <a:r>
              <a:t>Data:      repeated observations on a graph with  developers</a:t>
            </a:r>
          </a:p>
          <a:p>
            <a:pPr algn="l"/>
          </a:p>
          <a:p>
            <a:pPr marL="444500" indent="-444500" algn="l">
              <a:buSzPct val="75000"/>
              <a:buChar char="•"/>
            </a:pPr>
            <a:r>
              <a:t>Representation: Directed graphs with adjacency matrices                                for       </a:t>
            </a:r>
          </a:p>
          <a:p>
            <a:pPr lvl="1" marL="889000" indent="-444500" algn="l">
              <a:buSzPct val="75000"/>
              <a:buChar char="•"/>
            </a:pPr>
            <a:r>
              <a:t>where i and j range from </a:t>
            </a:r>
          </a:p>
          <a:p>
            <a:pPr algn="l"/>
          </a:p>
          <a:p>
            <a:pPr marL="444500" indent="-444500" algn="l">
              <a:buSzPct val="75000"/>
              <a:buChar char="•"/>
            </a:pPr>
            <a:r>
              <a:t>        shows whether at time t, there exists a tie from  to   (value 1) or not (value 0).</a:t>
            </a:r>
          </a:p>
        </p:txBody>
      </p:sp>
      <p:pic>
        <p:nvPicPr>
          <p:cNvPr id="487" name="pasted-image.pdf"/>
          <p:cNvPicPr>
            <a:picLocks noChangeAspect="1"/>
          </p:cNvPicPr>
          <p:nvPr/>
        </p:nvPicPr>
        <p:blipFill>
          <a:blip r:embed="rId3">
            <a:extLst/>
          </a:blip>
          <a:stretch>
            <a:fillRect/>
          </a:stretch>
        </p:blipFill>
        <p:spPr>
          <a:xfrm>
            <a:off x="3324621" y="5518443"/>
            <a:ext cx="3759201" cy="487173"/>
          </a:xfrm>
          <a:prstGeom prst="rect">
            <a:avLst/>
          </a:prstGeom>
          <a:ln w="12700">
            <a:miter lim="400000"/>
          </a:ln>
        </p:spPr>
      </p:pic>
      <p:pic>
        <p:nvPicPr>
          <p:cNvPr id="488" name="pasted-image.pdf"/>
          <p:cNvPicPr>
            <a:picLocks noChangeAspect="1"/>
          </p:cNvPicPr>
          <p:nvPr/>
        </p:nvPicPr>
        <p:blipFill>
          <a:blip r:embed="rId4">
            <a:extLst/>
          </a:blip>
          <a:stretch>
            <a:fillRect/>
          </a:stretch>
        </p:blipFill>
        <p:spPr>
          <a:xfrm>
            <a:off x="1602233" y="7158281"/>
            <a:ext cx="647701" cy="461773"/>
          </a:xfrm>
          <a:prstGeom prst="rect">
            <a:avLst/>
          </a:prstGeom>
          <a:ln w="12700">
            <a:miter lim="400000"/>
          </a:ln>
        </p:spPr>
      </p:pic>
      <p:pic>
        <p:nvPicPr>
          <p:cNvPr id="489" name="pasted-image.pdf"/>
          <p:cNvPicPr>
            <a:picLocks noChangeAspect="1"/>
          </p:cNvPicPr>
          <p:nvPr/>
        </p:nvPicPr>
        <p:blipFill>
          <a:blip r:embed="rId5">
            <a:extLst/>
          </a:blip>
          <a:stretch>
            <a:fillRect/>
          </a:stretch>
        </p:blipFill>
        <p:spPr>
          <a:xfrm>
            <a:off x="2703214" y="3344610"/>
            <a:ext cx="469901" cy="334773"/>
          </a:xfrm>
          <a:prstGeom prst="rect">
            <a:avLst/>
          </a:prstGeom>
          <a:ln w="12700">
            <a:miter lim="400000"/>
          </a:ln>
        </p:spPr>
      </p:pic>
      <p:pic>
        <p:nvPicPr>
          <p:cNvPr id="490" name="pasted-image.pdf"/>
          <p:cNvPicPr>
            <a:picLocks noChangeAspect="1"/>
          </p:cNvPicPr>
          <p:nvPr/>
        </p:nvPicPr>
        <p:blipFill>
          <a:blip r:embed="rId6">
            <a:extLst/>
          </a:blip>
          <a:stretch>
            <a:fillRect/>
          </a:stretch>
        </p:blipFill>
        <p:spPr>
          <a:xfrm>
            <a:off x="11352311" y="3411136"/>
            <a:ext cx="215901" cy="322073"/>
          </a:xfrm>
          <a:prstGeom prst="rect">
            <a:avLst/>
          </a:prstGeom>
          <a:ln w="12700">
            <a:miter lim="400000"/>
          </a:ln>
        </p:spPr>
      </p:pic>
      <p:pic>
        <p:nvPicPr>
          <p:cNvPr id="491" name="pasted-image.pdf"/>
          <p:cNvPicPr>
            <a:picLocks noChangeAspect="1"/>
          </p:cNvPicPr>
          <p:nvPr/>
        </p:nvPicPr>
        <p:blipFill>
          <a:blip r:embed="rId7">
            <a:extLst/>
          </a:blip>
          <a:stretch>
            <a:fillRect/>
          </a:stretch>
        </p:blipFill>
        <p:spPr>
          <a:xfrm>
            <a:off x="8037016" y="5520825"/>
            <a:ext cx="2717801" cy="423673"/>
          </a:xfrm>
          <a:prstGeom prst="rect">
            <a:avLst/>
          </a:prstGeom>
          <a:ln w="12700">
            <a:miter lim="400000"/>
          </a:ln>
        </p:spPr>
      </p:pic>
      <p:pic>
        <p:nvPicPr>
          <p:cNvPr id="492" name="pasted-image.pdf"/>
          <p:cNvPicPr>
            <a:picLocks noChangeAspect="1"/>
          </p:cNvPicPr>
          <p:nvPr/>
        </p:nvPicPr>
        <p:blipFill>
          <a:blip r:embed="rId8">
            <a:extLst/>
          </a:blip>
          <a:stretch>
            <a:fillRect/>
          </a:stretch>
        </p:blipFill>
        <p:spPr>
          <a:xfrm>
            <a:off x="7067301" y="6066726"/>
            <a:ext cx="1193801" cy="410973"/>
          </a:xfrm>
          <a:prstGeom prst="rect">
            <a:avLst/>
          </a:prstGeom>
          <a:ln w="12700">
            <a:miter lim="400000"/>
          </a:ln>
        </p:spPr>
      </p:pic>
      <p:pic>
        <p:nvPicPr>
          <p:cNvPr id="493" name="pasted-image.pdf"/>
          <p:cNvPicPr>
            <a:picLocks noChangeAspect="1"/>
          </p:cNvPicPr>
          <p:nvPr/>
        </p:nvPicPr>
        <p:blipFill>
          <a:blip r:embed="rId9">
            <a:extLst/>
          </a:blip>
          <a:stretch>
            <a:fillRect/>
          </a:stretch>
        </p:blipFill>
        <p:spPr>
          <a:xfrm>
            <a:off x="1179066" y="7700909"/>
            <a:ext cx="139701" cy="334773"/>
          </a:xfrm>
          <a:prstGeom prst="rect">
            <a:avLst/>
          </a:prstGeom>
          <a:ln w="12700">
            <a:miter lim="400000"/>
          </a:ln>
        </p:spPr>
      </p:pic>
      <p:pic>
        <p:nvPicPr>
          <p:cNvPr id="494" name="pasted-image.pdf"/>
          <p:cNvPicPr>
            <a:picLocks noChangeAspect="1"/>
          </p:cNvPicPr>
          <p:nvPr/>
        </p:nvPicPr>
        <p:blipFill>
          <a:blip r:embed="rId10">
            <a:extLst/>
          </a:blip>
          <a:stretch>
            <a:fillRect/>
          </a:stretch>
        </p:blipFill>
        <p:spPr>
          <a:xfrm>
            <a:off x="1945481" y="7700462"/>
            <a:ext cx="190501" cy="410973"/>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6" name="Shape 496"/>
          <p:cNvSpPr/>
          <p:nvPr>
            <p:ph type="title"/>
          </p:nvPr>
        </p:nvSpPr>
        <p:spPr>
          <a:prstGeom prst="rect">
            <a:avLst/>
          </a:prstGeom>
        </p:spPr>
        <p:txBody>
          <a:bodyPr/>
          <a:lstStyle/>
          <a:p>
            <a:pPr defTabSz="490727">
              <a:defRPr sz="6719"/>
            </a:pPr>
            <a:r>
              <a:t>Statistical Model</a:t>
            </a:r>
            <a:br/>
            <a:r>
              <a:t>Mini-steps</a:t>
            </a:r>
          </a:p>
        </p:txBody>
      </p:sp>
      <p:sp>
        <p:nvSpPr>
          <p:cNvPr id="497" name="Shape 497"/>
          <p:cNvSpPr/>
          <p:nvPr>
            <p:ph type="body" idx="1"/>
          </p:nvPr>
        </p:nvSpPr>
        <p:spPr>
          <a:prstGeom prst="rect">
            <a:avLst/>
          </a:prstGeom>
        </p:spPr>
        <p:txBody>
          <a:bodyPr/>
          <a:lstStyle/>
          <a:p>
            <a:pPr marL="391159" indent="-391159" defTabSz="514095">
              <a:spcBef>
                <a:spcPts val="3600"/>
              </a:spcBef>
              <a:defRPr sz="3168"/>
            </a:pPr>
            <a:r>
              <a:t>Developer whose tie is changing, has control over the change</a:t>
            </a:r>
          </a:p>
          <a:p>
            <a:pPr marL="391159" indent="-391159" defTabSz="514095">
              <a:spcBef>
                <a:spcPts val="3600"/>
              </a:spcBef>
              <a:defRPr sz="3168"/>
            </a:pPr>
            <a:r>
              <a:t>The graph changes one tie at a time (</a:t>
            </a:r>
            <a:r>
              <a:rPr b="1">
                <a:latin typeface="Helvetica"/>
                <a:ea typeface="Helvetica"/>
                <a:cs typeface="Helvetica"/>
                <a:sym typeface="Helvetica"/>
              </a:rPr>
              <a:t>1 mini-step</a:t>
            </a:r>
            <a:r>
              <a:t>)</a:t>
            </a:r>
          </a:p>
          <a:p>
            <a:pPr marL="391159" indent="-391159" defTabSz="514095">
              <a:spcBef>
                <a:spcPts val="3600"/>
              </a:spcBef>
              <a:defRPr sz="3168"/>
            </a:pPr>
            <a:r>
              <a:t>The moment of change &amp; the kind of change </a:t>
            </a:r>
            <a:r>
              <a:rPr b="1">
                <a:latin typeface="Helvetica"/>
                <a:ea typeface="Helvetica"/>
                <a:cs typeface="Helvetica"/>
                <a:sym typeface="Helvetica"/>
              </a:rPr>
              <a:t>depends on observed covariates</a:t>
            </a:r>
            <a:r>
              <a:t> and the </a:t>
            </a:r>
            <a:r>
              <a:rPr b="1">
                <a:latin typeface="Helvetica"/>
                <a:ea typeface="Helvetica"/>
                <a:cs typeface="Helvetica"/>
                <a:sym typeface="Helvetica"/>
              </a:rPr>
              <a:t>graph structure</a:t>
            </a:r>
          </a:p>
          <a:p>
            <a:pPr marL="391159" indent="-391159" defTabSz="514095">
              <a:spcBef>
                <a:spcPts val="3600"/>
              </a:spcBef>
              <a:defRPr sz="3168"/>
            </a:pPr>
            <a:r>
              <a:t>The </a:t>
            </a:r>
            <a:r>
              <a:rPr b="1">
                <a:latin typeface="Helvetica"/>
                <a:ea typeface="Helvetica"/>
                <a:cs typeface="Helvetica"/>
                <a:sym typeface="Helvetica"/>
              </a:rPr>
              <a:t>moment of change</a:t>
            </a:r>
            <a:r>
              <a:t> is stochastically determined by the </a:t>
            </a:r>
            <a:r>
              <a:rPr i="1"/>
              <a:t>rate function</a:t>
            </a:r>
            <a:endParaRPr i="1"/>
          </a:p>
          <a:p>
            <a:pPr marL="391159" indent="-391159" defTabSz="514095">
              <a:spcBef>
                <a:spcPts val="3600"/>
              </a:spcBef>
              <a:defRPr sz="3168"/>
            </a:pPr>
            <a:r>
              <a:t>The particular </a:t>
            </a:r>
            <a:r>
              <a:rPr b="1">
                <a:latin typeface="Helvetica"/>
                <a:ea typeface="Helvetica"/>
                <a:cs typeface="Helvetica"/>
                <a:sym typeface="Helvetica"/>
              </a:rPr>
              <a:t>kind of change</a:t>
            </a:r>
            <a:r>
              <a:t> is determined by the objective function</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9" name="Shape 499"/>
          <p:cNvSpPr/>
          <p:nvPr>
            <p:ph type="title"/>
          </p:nvPr>
        </p:nvSpPr>
        <p:spPr>
          <a:prstGeom prst="rect">
            <a:avLst/>
          </a:prstGeom>
        </p:spPr>
        <p:txBody>
          <a:bodyPr/>
          <a:lstStyle/>
          <a:p>
            <a:pPr defTabSz="490727">
              <a:defRPr sz="6719"/>
            </a:pPr>
            <a:r>
              <a:rPr sz="5040"/>
              <a:t>Statistical Model</a:t>
            </a:r>
            <a:br/>
            <a:r>
              <a:t>Rate Function</a:t>
            </a:r>
          </a:p>
        </p:txBody>
      </p:sp>
      <p:pic>
        <p:nvPicPr>
          <p:cNvPr id="500" name="Screen Shot 2016-02-09 at 1.30.42 PM.png"/>
          <p:cNvPicPr>
            <a:picLocks noChangeAspect="1"/>
          </p:cNvPicPr>
          <p:nvPr/>
        </p:nvPicPr>
        <p:blipFill>
          <a:blip r:embed="rId3">
            <a:extLst/>
          </a:blip>
          <a:stretch>
            <a:fillRect/>
          </a:stretch>
        </p:blipFill>
        <p:spPr>
          <a:xfrm>
            <a:off x="457114" y="4970629"/>
            <a:ext cx="12090572" cy="925080"/>
          </a:xfrm>
          <a:prstGeom prst="rect">
            <a:avLst/>
          </a:prstGeom>
          <a:ln w="12700">
            <a:miter lim="400000"/>
          </a:ln>
        </p:spPr>
      </p:pic>
      <p:sp>
        <p:nvSpPr>
          <p:cNvPr id="501" name="Shape 501"/>
          <p:cNvSpPr/>
          <p:nvPr/>
        </p:nvSpPr>
        <p:spPr>
          <a:xfrm>
            <a:off x="360908" y="3304461"/>
            <a:ext cx="12090572" cy="965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The </a:t>
            </a:r>
            <a:r>
              <a:rPr b="1">
                <a:latin typeface="Helvetica"/>
                <a:ea typeface="Helvetica"/>
                <a:cs typeface="Helvetica"/>
                <a:sym typeface="Helvetica"/>
              </a:rPr>
              <a:t>rate function</a:t>
            </a:r>
            <a:r>
              <a:t> λ</a:t>
            </a:r>
            <a:r>
              <a:rPr baseline="-27272" sz="1100"/>
              <a:t>i</a:t>
            </a:r>
            <a:r>
              <a:t>(x) for developer </a:t>
            </a:r>
            <a:r>
              <a:rPr i="1"/>
              <a:t>i</a:t>
            </a:r>
            <a:r>
              <a:t> is the rate at which developer </a:t>
            </a:r>
            <a:r>
              <a:rPr i="1"/>
              <a:t>i</a:t>
            </a:r>
            <a:r>
              <a:t>’s outgoing connection changes occur.</a:t>
            </a:r>
          </a:p>
        </p:txBody>
      </p:sp>
      <p:sp>
        <p:nvSpPr>
          <p:cNvPr id="502" name="Shape 502"/>
          <p:cNvSpPr/>
          <p:nvPr/>
        </p:nvSpPr>
        <p:spPr>
          <a:xfrm>
            <a:off x="437184" y="6934200"/>
            <a:ext cx="92770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It models </a:t>
            </a:r>
            <a:r>
              <a:rPr i="1" u="sng"/>
              <a:t>how frequently</a:t>
            </a:r>
            <a:r>
              <a:t> the developers make mini-steps.</a:t>
            </a:r>
          </a:p>
        </p:txBody>
      </p:sp>
      <p:sp>
        <p:nvSpPr>
          <p:cNvPr id="503" name="Shape 50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5" name="Shape 505"/>
          <p:cNvSpPr/>
          <p:nvPr>
            <p:ph type="title"/>
          </p:nvPr>
        </p:nvSpPr>
        <p:spPr>
          <a:prstGeom prst="rect">
            <a:avLst/>
          </a:prstGeom>
        </p:spPr>
        <p:txBody>
          <a:bodyPr/>
          <a:lstStyle/>
          <a:p>
            <a:pPr defTabSz="490727">
              <a:defRPr sz="6719"/>
            </a:pPr>
            <a:r>
              <a:rPr sz="5040"/>
              <a:t>Statistical Model</a:t>
            </a:r>
            <a:br/>
            <a:r>
              <a:t>Objective function</a:t>
            </a:r>
          </a:p>
        </p:txBody>
      </p:sp>
      <p:pic>
        <p:nvPicPr>
          <p:cNvPr id="506" name="Screen Shot 2016-02-09 at 1.35.43 PM.png"/>
          <p:cNvPicPr>
            <a:picLocks noChangeAspect="1"/>
          </p:cNvPicPr>
          <p:nvPr/>
        </p:nvPicPr>
        <p:blipFill>
          <a:blip r:embed="rId3">
            <a:extLst/>
          </a:blip>
          <a:stretch>
            <a:fillRect/>
          </a:stretch>
        </p:blipFill>
        <p:spPr>
          <a:xfrm>
            <a:off x="4375150" y="4241800"/>
            <a:ext cx="4254500" cy="1498600"/>
          </a:xfrm>
          <a:prstGeom prst="rect">
            <a:avLst/>
          </a:prstGeom>
          <a:ln w="12700">
            <a:miter lim="400000"/>
          </a:ln>
        </p:spPr>
      </p:pic>
      <p:sp>
        <p:nvSpPr>
          <p:cNvPr id="507" name="Shape 507"/>
          <p:cNvSpPr/>
          <p:nvPr/>
        </p:nvSpPr>
        <p:spPr>
          <a:xfrm>
            <a:off x="263106" y="3028947"/>
            <a:ext cx="12714406" cy="15494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The </a:t>
            </a:r>
            <a:r>
              <a:rPr b="1">
                <a:latin typeface="Helvetica"/>
                <a:ea typeface="Helvetica"/>
                <a:cs typeface="Helvetica"/>
                <a:sym typeface="Helvetica"/>
              </a:rPr>
              <a:t>objective function</a:t>
            </a:r>
            <a:r>
              <a:t> f</a:t>
            </a:r>
            <a:r>
              <a:rPr baseline="-27272" sz="1100"/>
              <a:t>i</a:t>
            </a:r>
            <a:r>
              <a:t>(s) for developer i is the value attached to the network configuration x. </a:t>
            </a:r>
            <a:endParaRPr sz="1200"/>
          </a:p>
        </p:txBody>
      </p:sp>
      <p:sp>
        <p:nvSpPr>
          <p:cNvPr id="508" name="Shape 508"/>
          <p:cNvSpPr/>
          <p:nvPr/>
        </p:nvSpPr>
        <p:spPr>
          <a:xfrm>
            <a:off x="370222" y="7264399"/>
            <a:ext cx="12500174"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1200"/>
            </a:pPr>
            <a:r>
              <a:t>Functions s</a:t>
            </a:r>
            <a:r>
              <a:rPr baseline="-25000"/>
              <a:t>ik</a:t>
            </a:r>
            <a:r>
              <a:t>(x) are the effects we define. Parameters β = (β</a:t>
            </a:r>
            <a:r>
              <a:rPr baseline="-25000"/>
              <a:t>1</a:t>
            </a:r>
            <a:r>
              <a:t>, ..., β</a:t>
            </a:r>
            <a:r>
              <a:rPr baseline="-25000"/>
              <a:t>L</a:t>
            </a:r>
            <a:r>
              <a:t>) is to be estimated. </a:t>
            </a:r>
          </a:p>
          <a:p>
            <a:pPr marL="345722" indent="-345722" algn="l">
              <a:spcBef>
                <a:spcPts val="3200"/>
              </a:spcBef>
              <a:buSzPct val="75000"/>
              <a:buChar char="•"/>
              <a:defRPr sz="1200"/>
            </a:pPr>
            <a:r>
              <a:t>Idea: Given the opportunity to make a change in his out-going tie variables (X</a:t>
            </a:r>
            <a:r>
              <a:rPr baseline="-25000"/>
              <a:t>i1</a:t>
            </a:r>
            <a:r>
              <a:t>,...,X</a:t>
            </a:r>
            <a:r>
              <a:rPr baseline="-25000"/>
              <a:t>ig</a:t>
            </a:r>
            <a:r>
              <a:t>), developer i selects the change that gives the greatest increase in the objective function.</a:t>
            </a:r>
          </a:p>
        </p:txBody>
      </p:sp>
      <p:sp>
        <p:nvSpPr>
          <p:cNvPr id="509" name="Shape 50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1" name="Shape 511"/>
          <p:cNvSpPr/>
          <p:nvPr>
            <p:ph type="title"/>
          </p:nvPr>
        </p:nvSpPr>
        <p:spPr>
          <a:prstGeom prst="rect">
            <a:avLst/>
          </a:prstGeom>
        </p:spPr>
        <p:txBody>
          <a:bodyPr/>
          <a:lstStyle/>
          <a:p>
            <a:pPr defTabSz="549148">
              <a:defRPr sz="5640"/>
            </a:pPr>
            <a:r>
              <a:t>Statistical Model</a:t>
            </a:r>
          </a:p>
          <a:p>
            <a:pPr defTabSz="549148">
              <a:defRPr sz="7519"/>
            </a:pPr>
            <a:r>
              <a:t>Simulation and Estimation</a:t>
            </a:r>
          </a:p>
        </p:txBody>
      </p:sp>
      <p:sp>
        <p:nvSpPr>
          <p:cNvPr id="512" name="Shape 512"/>
          <p:cNvSpPr/>
          <p:nvPr>
            <p:ph type="body" idx="1"/>
          </p:nvPr>
        </p:nvSpPr>
        <p:spPr>
          <a:xfrm>
            <a:off x="952500" y="2438400"/>
            <a:ext cx="10853292" cy="6299200"/>
          </a:xfrm>
          <a:prstGeom prst="rect">
            <a:avLst/>
          </a:prstGeom>
        </p:spPr>
        <p:txBody>
          <a:bodyPr/>
          <a:lstStyle/>
          <a:p>
            <a:pPr/>
            <a:r>
              <a:t>Using Method of Moments (MoM)</a:t>
            </a:r>
          </a:p>
          <a:p>
            <a:pPr lvl="1">
              <a:defRPr sz="2900"/>
            </a:pPr>
            <a:r>
              <a:t>Equate the observed sample statistics to the theoretical population statistics and solve the equation to find the coefficients</a:t>
            </a:r>
          </a:p>
          <a:p>
            <a:pPr/>
            <a:r>
              <a:t>Markov Chain Monte Carlo (MCMC) estimation</a:t>
            </a:r>
          </a:p>
          <a:p>
            <a:pPr lvl="1">
              <a:defRPr sz="2900"/>
            </a:pPr>
            <a:r>
              <a:t>Simulate the network evolution, and estimate the model based on the simulations</a:t>
            </a:r>
          </a:p>
        </p:txBody>
      </p:sp>
      <p:sp>
        <p:nvSpPr>
          <p:cNvPr id="513" name="Shape 51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4" name="Shape 514"/>
          <p:cNvSpPr/>
          <p:nvPr/>
        </p:nvSpPr>
        <p:spPr>
          <a:xfrm>
            <a:off x="3849030" y="8388350"/>
            <a:ext cx="506023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We fitted/have a model</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6" name="Shape 516"/>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517" name="Shape 517"/>
          <p:cNvSpPr/>
          <p:nvPr>
            <p:ph type="body" idx="1"/>
          </p:nvPr>
        </p:nvSpPr>
        <p:spPr>
          <a:xfrm>
            <a:off x="977900" y="1866900"/>
            <a:ext cx="11245206" cy="6952953"/>
          </a:xfrm>
          <a:prstGeom prst="rect">
            <a:avLst/>
          </a:prstGeom>
        </p:spPr>
        <p:txBody>
          <a:bodyPr/>
          <a:lstStyle/>
          <a:p>
            <a:pPr marL="0" indent="0" defTabSz="268731">
              <a:spcBef>
                <a:spcPts val="1400"/>
              </a:spcBef>
              <a:buSzTx/>
              <a:buNone/>
              <a:defRPr sz="1656"/>
            </a:pPr>
            <a:r>
              <a:t>Here’s my data:</a:t>
            </a:r>
          </a:p>
          <a:p>
            <a:pPr marL="159032" indent="-159032" defTabSz="268731">
              <a:spcBef>
                <a:spcPts val="1400"/>
              </a:spcBef>
              <a:defRPr sz="1656"/>
            </a:pPr>
            <a:r>
              <a:t>The interaction graphs of the developers that sent and received messages on the projects developers mailing list, for the time period of 10-month run-up to the fork event. And the source code contribution levels of the developers</a:t>
            </a:r>
          </a:p>
          <a:p>
            <a:pPr marL="0" indent="0" defTabSz="268731">
              <a:spcBef>
                <a:spcPts val="1400"/>
              </a:spcBef>
              <a:buSzTx/>
              <a:buNone/>
              <a:defRPr sz="1656"/>
            </a:pPr>
            <a:r>
              <a:t>Here’s what I found:</a:t>
            </a:r>
          </a:p>
          <a:p>
            <a:pPr marL="159032" indent="-159032" defTabSz="268731">
              <a:spcBef>
                <a:spcPts val="1400"/>
              </a:spcBef>
              <a:defRPr sz="165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59032" indent="-159032" defTabSz="268731">
              <a:spcBef>
                <a:spcPts val="1400"/>
              </a:spcBef>
              <a:defRPr sz="165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68731">
              <a:spcBef>
                <a:spcPts val="1400"/>
              </a:spcBef>
              <a:buSzTx/>
              <a:buNone/>
              <a:defRPr sz="1656"/>
            </a:pPr>
            <a:r>
              <a:t>Here’s why it matters:</a:t>
            </a:r>
          </a:p>
          <a:p>
            <a:pPr marL="105155" indent="-105155" defTabSz="268731">
              <a:spcBef>
                <a:spcPts val="1400"/>
              </a:spcBef>
              <a:buSzPct val="100000"/>
              <a:defRPr sz="1656"/>
            </a:pPr>
            <a:r>
              <a:t>Estimating the influence of several factors on how developers interact provides indicators of healthy dynamics, such as meritocracy in the project.</a:t>
            </a:r>
          </a:p>
          <a:p>
            <a:pPr marL="0" indent="0" defTabSz="268731">
              <a:spcBef>
                <a:spcPts val="1400"/>
              </a:spcBef>
              <a:buSzTx/>
              <a:buNone/>
              <a:defRPr sz="1656"/>
            </a:pPr>
            <a:r>
              <a:t>Here’s the implications of what I found:</a:t>
            </a:r>
          </a:p>
          <a:p>
            <a:pPr marL="105155" indent="-105155" defTabSz="268731">
              <a:spcBef>
                <a:spcPts val="1400"/>
              </a:spcBef>
              <a:buSzPct val="100000"/>
              <a:defRPr sz="1656"/>
            </a:pPr>
            <a:r>
              <a:t>It’s not a great way of measuring up a project, but it’s not a bad way of finding out who in the project deserves credit, who is mostly talk and no action, and whether the project is a meritocracy.</a:t>
            </a:r>
          </a:p>
        </p:txBody>
      </p:sp>
      <p:sp>
        <p:nvSpPr>
          <p:cNvPr id="518" name="Shape 51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0" name="Shape 520"/>
          <p:cNvSpPr/>
          <p:nvPr>
            <p:ph type="title"/>
          </p:nvPr>
        </p:nvSpPr>
        <p:spPr>
          <a:prstGeom prst="rect">
            <a:avLst/>
          </a:prstGeom>
        </p:spPr>
        <p:txBody>
          <a:bodyPr/>
          <a:lstStyle/>
          <a:p>
            <a:pPr defTabSz="490727">
              <a:defRPr sz="6719"/>
            </a:pPr>
            <a:r>
              <a:t>Data Collection</a:t>
            </a:r>
          </a:p>
          <a:p>
            <a:pPr defTabSz="490727">
              <a:defRPr sz="6719"/>
            </a:pPr>
            <a:r>
              <a:t>Categories</a:t>
            </a:r>
          </a:p>
        </p:txBody>
      </p:sp>
      <p:pic>
        <p:nvPicPr>
          <p:cNvPr id="521" name="Screen Shot 2016-02-09 at 1.01.59 PM.png"/>
          <p:cNvPicPr>
            <a:picLocks noChangeAspect="1"/>
          </p:cNvPicPr>
          <p:nvPr/>
        </p:nvPicPr>
        <p:blipFill>
          <a:blip r:embed="rId3">
            <a:extLst/>
          </a:blip>
          <a:stretch>
            <a:fillRect/>
          </a:stretch>
        </p:blipFill>
        <p:spPr>
          <a:xfrm>
            <a:off x="1735212" y="3607557"/>
            <a:ext cx="9534376" cy="2538486"/>
          </a:xfrm>
          <a:prstGeom prst="rect">
            <a:avLst/>
          </a:prstGeom>
          <a:ln w="12700">
            <a:miter lim="400000"/>
          </a:ln>
        </p:spPr>
      </p:pic>
      <p:sp>
        <p:nvSpPr>
          <p:cNvPr id="522" name="Shape 522"/>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p>
            <a:pPr/>
            <a:r>
              <a:t>What is this about?</a:t>
            </a:r>
          </a:p>
        </p:txBody>
      </p:sp>
      <p:sp>
        <p:nvSpPr>
          <p:cNvPr id="140" name="Shape 140"/>
          <p:cNvSpPr/>
          <p:nvPr>
            <p:ph type="body" idx="1"/>
          </p:nvPr>
        </p:nvSpPr>
        <p:spPr>
          <a:xfrm>
            <a:off x="965200" y="2387600"/>
            <a:ext cx="10094417" cy="6286500"/>
          </a:xfrm>
          <a:prstGeom prst="rect">
            <a:avLst/>
          </a:prstGeom>
        </p:spPr>
        <p:txBody>
          <a:bodyPr/>
          <a:lstStyle/>
          <a:p>
            <a:pPr/>
            <a:r>
              <a:t>Developing complex software systems is complex</a:t>
            </a:r>
          </a:p>
          <a:p>
            <a:pPr/>
            <a:r>
              <a:t>Software Developers (SD) interact</a:t>
            </a:r>
          </a:p>
          <a:p>
            <a:pPr lvl="1">
              <a:defRPr sz="2200"/>
            </a:pPr>
            <a:r>
              <a:t>They can have same/different goals, communication styles, values</a:t>
            </a:r>
          </a:p>
          <a:p>
            <a:pPr/>
            <a:r>
              <a:t>Interactions can be healthy or troubled</a:t>
            </a:r>
          </a:p>
          <a:p>
            <a:pPr/>
            <a:r>
              <a:t>Troubled interactions cause troubled communities -&gt; failure</a:t>
            </a:r>
          </a:p>
          <a:p>
            <a:pPr lvl="1">
              <a:defRPr sz="2200"/>
            </a:pPr>
            <a:r>
              <a:t>Some of these failures manifest as forks</a:t>
            </a:r>
          </a:p>
          <a:p>
            <a:pPr lvl="1">
              <a:defRPr sz="2200"/>
            </a:pPr>
            <a:r>
              <a:t>Failure affects many people; developers and users</a:t>
            </a:r>
          </a:p>
        </p:txBody>
      </p:sp>
      <p:sp>
        <p:nvSpPr>
          <p:cNvPr id="141" name="Shape 14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Shape 142"/>
          <p:cNvSpPr/>
          <p:nvPr/>
        </p:nvSpPr>
        <p:spPr>
          <a:xfrm>
            <a:off x="5331510" y="2089150"/>
            <a:ext cx="234178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Big Picture</a:t>
            </a:r>
          </a:p>
        </p:txBody>
      </p:sp>
      <p:sp>
        <p:nvSpPr>
          <p:cNvPr id="143" name="Shape 143"/>
          <p:cNvSpPr/>
          <p:nvPr/>
        </p:nvSpPr>
        <p:spPr>
          <a:xfrm>
            <a:off x="2837532" y="83756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4" name="Shape 524"/>
          <p:cNvSpPr/>
          <p:nvPr>
            <p:ph type="title"/>
          </p:nvPr>
        </p:nvSpPr>
        <p:spPr>
          <a:prstGeom prst="rect">
            <a:avLst/>
          </a:prstGeom>
        </p:spPr>
        <p:txBody>
          <a:bodyPr/>
          <a:lstStyle/>
          <a:p>
            <a:pPr defTabSz="490727">
              <a:defRPr sz="6719"/>
            </a:pPr>
            <a:r>
              <a:t>Data Collection</a:t>
            </a:r>
            <a:br/>
            <a:r>
              <a:t>Projects</a:t>
            </a:r>
          </a:p>
        </p:txBody>
      </p:sp>
      <p:pic>
        <p:nvPicPr>
          <p:cNvPr id="525" name="Screen Shot 2016-02-09 at 1.03.19 PM.png"/>
          <p:cNvPicPr>
            <a:picLocks noChangeAspect="1"/>
          </p:cNvPicPr>
          <p:nvPr/>
        </p:nvPicPr>
        <p:blipFill>
          <a:blip r:embed="rId3">
            <a:extLst/>
          </a:blip>
          <a:stretch>
            <a:fillRect/>
          </a:stretch>
        </p:blipFill>
        <p:spPr>
          <a:xfrm>
            <a:off x="2501029" y="2508391"/>
            <a:ext cx="8967942" cy="6489418"/>
          </a:xfrm>
          <a:prstGeom prst="rect">
            <a:avLst/>
          </a:prstGeom>
          <a:ln w="12700">
            <a:miter lim="400000"/>
          </a:ln>
        </p:spPr>
      </p:pic>
      <p:sp>
        <p:nvSpPr>
          <p:cNvPr id="526" name="Shape 526"/>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7" name="Shape 527"/>
          <p:cNvSpPr/>
          <p:nvPr/>
        </p:nvSpPr>
        <p:spPr>
          <a:xfrm>
            <a:off x="1840378" y="3759200"/>
            <a:ext cx="10590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800">
                <a:latin typeface="Helvetica"/>
                <a:ea typeface="Helvetica"/>
                <a:cs typeface="Helvetica"/>
                <a:sym typeface="Helvetica"/>
              </a:defRPr>
            </a:lvl1pPr>
          </a:lstStyle>
          <a:p>
            <a:pPr/>
            <a:r>
              <a:t>{</a:t>
            </a:r>
          </a:p>
        </p:txBody>
      </p:sp>
      <p:sp>
        <p:nvSpPr>
          <p:cNvPr id="528" name="Shape 528"/>
          <p:cNvSpPr/>
          <p:nvPr/>
        </p:nvSpPr>
        <p:spPr>
          <a:xfrm>
            <a:off x="2155372" y="7353300"/>
            <a:ext cx="52571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800"/>
            </a:lvl1pPr>
          </a:lstStyle>
          <a:p>
            <a:pPr/>
            <a:r>
              <a:t>{</a:t>
            </a:r>
          </a:p>
        </p:txBody>
      </p:sp>
      <p:sp>
        <p:nvSpPr>
          <p:cNvPr id="529" name="Shape 529"/>
          <p:cNvSpPr/>
          <p:nvPr/>
        </p:nvSpPr>
        <p:spPr>
          <a:xfrm>
            <a:off x="1237554" y="8032749"/>
            <a:ext cx="909843"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No.F.</a:t>
            </a:r>
          </a:p>
        </p:txBody>
      </p:sp>
      <p:sp>
        <p:nvSpPr>
          <p:cNvPr id="530" name="Shape 530"/>
          <p:cNvSpPr/>
          <p:nvPr/>
        </p:nvSpPr>
        <p:spPr>
          <a:xfrm>
            <a:off x="2104572" y="5981699"/>
            <a:ext cx="525717"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500"/>
            </a:lvl1pPr>
          </a:lstStyle>
          <a:p>
            <a:pPr/>
            <a:r>
              <a:t>{</a:t>
            </a:r>
          </a:p>
        </p:txBody>
      </p:sp>
      <p:sp>
        <p:nvSpPr>
          <p:cNvPr id="531" name="Shape 531"/>
          <p:cNvSpPr/>
          <p:nvPr/>
        </p:nvSpPr>
        <p:spPr>
          <a:xfrm>
            <a:off x="2079172" y="4359275"/>
            <a:ext cx="525717" cy="191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900"/>
            </a:lvl1pPr>
          </a:lstStyle>
          <a:p>
            <a:pPr/>
            <a:r>
              <a:t>{</a:t>
            </a:r>
          </a:p>
        </p:txBody>
      </p:sp>
      <p:sp>
        <p:nvSpPr>
          <p:cNvPr id="532" name="Shape 532"/>
          <p:cNvSpPr/>
          <p:nvPr/>
        </p:nvSpPr>
        <p:spPr>
          <a:xfrm>
            <a:off x="1237554" y="6635749"/>
            <a:ext cx="909843"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H.F.</a:t>
            </a:r>
          </a:p>
        </p:txBody>
      </p:sp>
      <p:sp>
        <p:nvSpPr>
          <p:cNvPr id="533" name="Shape 533"/>
          <p:cNvSpPr/>
          <p:nvPr/>
        </p:nvSpPr>
        <p:spPr>
          <a:xfrm>
            <a:off x="1237554" y="5143499"/>
            <a:ext cx="909843"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U.F.</a:t>
            </a:r>
          </a:p>
          <a:p>
            <a:pPr>
              <a:defRPr sz="1000"/>
            </a:pPr>
            <a:r>
              <a:t>community-driven</a:t>
            </a:r>
          </a:p>
        </p:txBody>
      </p:sp>
      <p:sp>
        <p:nvSpPr>
          <p:cNvPr id="534" name="Shape 534"/>
          <p:cNvSpPr/>
          <p:nvPr/>
        </p:nvSpPr>
        <p:spPr>
          <a:xfrm>
            <a:off x="1162966" y="4108449"/>
            <a:ext cx="1059019" cy="54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U.F. </a:t>
            </a:r>
            <a:r>
              <a:rPr sz="1000"/>
              <a:t>personal</a:t>
            </a:r>
          </a:p>
        </p:txBody>
      </p:sp>
      <p:sp>
        <p:nvSpPr>
          <p:cNvPr id="535" name="Shape 535"/>
          <p:cNvSpPr/>
          <p:nvPr/>
        </p:nvSpPr>
        <p:spPr>
          <a:xfrm>
            <a:off x="618672" y="3384550"/>
            <a:ext cx="909843" cy="293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600"/>
            </a:lvl1pPr>
          </a:lstStyle>
          <a:p>
            <a:pPr/>
            <a:r>
              <a:t>{</a:t>
            </a:r>
          </a:p>
        </p:txBody>
      </p:sp>
      <p:sp>
        <p:nvSpPr>
          <p:cNvPr id="536" name="Shape 536"/>
          <p:cNvSpPr/>
          <p:nvPr/>
        </p:nvSpPr>
        <p:spPr>
          <a:xfrm>
            <a:off x="-22696" y="4806949"/>
            <a:ext cx="1059018"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U.F.</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8" name="Shape 538"/>
          <p:cNvSpPr/>
          <p:nvPr>
            <p:ph type="title"/>
          </p:nvPr>
        </p:nvSpPr>
        <p:spPr>
          <a:prstGeom prst="rect">
            <a:avLst/>
          </a:prstGeom>
        </p:spPr>
        <p:txBody>
          <a:bodyPr/>
          <a:lstStyle/>
          <a:p>
            <a:pPr/>
            <a:r>
              <a:t>Summary</a:t>
            </a:r>
          </a:p>
        </p:txBody>
      </p:sp>
      <p:sp>
        <p:nvSpPr>
          <p:cNvPr id="539" name="Shape 539"/>
          <p:cNvSpPr/>
          <p:nvPr>
            <p:ph type="body" idx="1"/>
          </p:nvPr>
        </p:nvSpPr>
        <p:spPr>
          <a:prstGeom prst="rect">
            <a:avLst/>
          </a:prstGeom>
        </p:spPr>
        <p:txBody>
          <a:bodyPr/>
          <a:lstStyle/>
          <a:p>
            <a:pPr marL="342264" indent="-342264" defTabSz="449833">
              <a:spcBef>
                <a:spcPts val="3200"/>
              </a:spcBef>
              <a:defRPr sz="2772"/>
            </a:pPr>
            <a:r>
              <a:t>Represented longitudinal dynamics in conflict-driven vs. non-conflict-driven forks</a:t>
            </a:r>
          </a:p>
          <a:p>
            <a:pPr marL="342264" indent="-342264" defTabSz="449833">
              <a:spcBef>
                <a:spcPts val="3200"/>
              </a:spcBef>
              <a:defRPr sz="2772"/>
            </a:pPr>
            <a:r>
              <a:t>Suggested indicators of unhealthy dynamics to suggest intervention</a:t>
            </a:r>
          </a:p>
          <a:p>
            <a:pPr marL="342264" indent="-342264" defTabSz="449833">
              <a:spcBef>
                <a:spcPts val="3200"/>
              </a:spcBef>
              <a:defRPr sz="2772"/>
            </a:pPr>
            <a:r>
              <a:t>Detected pre-fork anomalies suggestive of negative communication sentiments </a:t>
            </a:r>
          </a:p>
          <a:p>
            <a:pPr marL="342264" indent="-342264" defTabSz="449833">
              <a:spcBef>
                <a:spcPts val="3200"/>
              </a:spcBef>
              <a:defRPr sz="2772"/>
            </a:pPr>
            <a:r>
              <a:t>Expressed underlying properties/values of community behavior as model effects and their significance</a:t>
            </a:r>
          </a:p>
          <a:p>
            <a:pPr marL="342264" indent="-342264" defTabSz="449833">
              <a:spcBef>
                <a:spcPts val="3200"/>
              </a:spcBef>
              <a:defRPr sz="2772"/>
            </a:pPr>
            <a:r>
              <a:t>Good starting point for gaining an understanding of longitudinal change of underlying properties of an open source project community. </a:t>
            </a:r>
            <a:r>
              <a:rPr sz="1001">
                <a:solidFill>
                  <a:srgbClr val="A6AAA9"/>
                </a:solidFill>
              </a:rPr>
              <a:t>(e.g. Github plug-in indicator)</a:t>
            </a:r>
          </a:p>
        </p:txBody>
      </p:sp>
      <p:sp>
        <p:nvSpPr>
          <p:cNvPr id="540" name="Shape 54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542" name="thesisorigin.gif"/>
          <p:cNvPicPr>
            <a:picLocks noChangeAspect="1"/>
          </p:cNvPicPr>
          <p:nvPr/>
        </p:nvPicPr>
        <p:blipFill>
          <a:blip r:embed="rId2">
            <a:extLst/>
          </a:blip>
          <a:stretch>
            <a:fillRect/>
          </a:stretch>
        </p:blipFill>
        <p:spPr>
          <a:xfrm>
            <a:off x="3149953" y="5488204"/>
            <a:ext cx="6704894" cy="2905455"/>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44" name="Shape 544"/>
          <p:cNvSpPr/>
          <p:nvPr/>
        </p:nvSpPr>
        <p:spPr>
          <a:xfrm>
            <a:off x="7493000" y="2832100"/>
            <a:ext cx="5229523" cy="5210324"/>
          </a:xfrm>
          <a:prstGeom prst="ellipse">
            <a:avLst/>
          </a:prstGeom>
          <a:ln w="50800">
            <a:solidFill>
              <a:srgbClr val="000000"/>
            </a:solidFill>
            <a:miter lim="400000"/>
          </a:ln>
        </p:spPr>
        <p:txBody>
          <a:bodyPr lIns="50800" tIns="50800" rIns="50800" bIns="50800" anchor="ctr"/>
          <a:lstStyle/>
          <a:p>
            <a:pPr>
              <a:defRPr sz="2400"/>
            </a:pPr>
          </a:p>
        </p:txBody>
      </p:sp>
      <p:sp>
        <p:nvSpPr>
          <p:cNvPr id="545" name="Shape 545"/>
          <p:cNvSpPr/>
          <p:nvPr>
            <p:ph type="title"/>
          </p:nvPr>
        </p:nvSpPr>
        <p:spPr>
          <a:prstGeom prst="rect">
            <a:avLst/>
          </a:prstGeom>
        </p:spPr>
        <p:txBody>
          <a:bodyPr/>
          <a:lstStyle/>
          <a:p>
            <a:pPr/>
            <a:r>
              <a:t>Undesirable forks = ?</a:t>
            </a:r>
          </a:p>
        </p:txBody>
      </p:sp>
      <p:sp>
        <p:nvSpPr>
          <p:cNvPr id="546" name="Shape 546"/>
          <p:cNvSpPr/>
          <p:nvPr>
            <p:ph type="body" sz="half" idx="1"/>
          </p:nvPr>
        </p:nvSpPr>
        <p:spPr>
          <a:xfrm>
            <a:off x="952500" y="2603500"/>
            <a:ext cx="6336705" cy="5261124"/>
          </a:xfrm>
          <a:prstGeom prst="rect">
            <a:avLst/>
          </a:prstGeom>
        </p:spPr>
        <p:txBody>
          <a:bodyPr/>
          <a:lstStyle/>
          <a:p>
            <a:pPr>
              <a:defRPr b="1">
                <a:latin typeface="Helvetica"/>
                <a:ea typeface="Helvetica"/>
                <a:cs typeface="Helvetica"/>
                <a:sym typeface="Helvetica"/>
              </a:defRPr>
            </a:pPr>
            <a:r>
              <a:t>Undesirable forks: </a:t>
            </a:r>
            <a:r>
              <a:rPr b="0" sz="2600">
                <a:latin typeface="+mn-lt"/>
                <a:ea typeface="+mn-ea"/>
                <a:cs typeface="+mn-cs"/>
                <a:sym typeface="Helvetica Light"/>
              </a:rPr>
              <a:t>Perceived as bad forks, that affects the developer community and users negatively, and would’ve been avoided if possible.</a:t>
            </a:r>
            <a:endParaRPr b="0">
              <a:latin typeface="+mn-lt"/>
              <a:ea typeface="+mn-ea"/>
              <a:cs typeface="+mn-cs"/>
              <a:sym typeface="Helvetica Light"/>
            </a:endParaRPr>
          </a:p>
          <a:p>
            <a:pPr/>
            <a:r>
              <a:rPr b="1">
                <a:latin typeface="Helvetica"/>
                <a:ea typeface="Helvetica"/>
                <a:cs typeface="Helvetica"/>
                <a:sym typeface="Helvetica"/>
              </a:rPr>
              <a:t>Socially-related forks</a:t>
            </a:r>
            <a:r>
              <a:t>: </a:t>
            </a:r>
            <a:r>
              <a:rPr sz="2600"/>
              <a:t>Could have left traces in the developers’ interactions data.</a:t>
            </a:r>
          </a:p>
        </p:txBody>
      </p:sp>
      <p:sp>
        <p:nvSpPr>
          <p:cNvPr id="547" name="Shape 547"/>
          <p:cNvSpPr/>
          <p:nvPr/>
        </p:nvSpPr>
        <p:spPr>
          <a:xfrm>
            <a:off x="8352060" y="4005882"/>
            <a:ext cx="3511402" cy="3481736"/>
          </a:xfrm>
          <a:prstGeom prst="ellipse">
            <a:avLst/>
          </a:prstGeom>
          <a:ln w="38100">
            <a:solidFill>
              <a:srgbClr val="53585F"/>
            </a:solidFill>
            <a:miter lim="400000"/>
          </a:ln>
        </p:spPr>
        <p:txBody>
          <a:bodyPr lIns="50800" tIns="50800" rIns="50800" bIns="50800" anchor="ctr"/>
          <a:lstStyle/>
          <a:p>
            <a:pPr>
              <a:defRPr sz="2400"/>
            </a:pPr>
          </a:p>
        </p:txBody>
      </p:sp>
      <p:sp>
        <p:nvSpPr>
          <p:cNvPr id="548" name="Shape 548"/>
          <p:cNvSpPr/>
          <p:nvPr/>
        </p:nvSpPr>
        <p:spPr>
          <a:xfrm>
            <a:off x="9067378" y="5178821"/>
            <a:ext cx="2080767" cy="1978126"/>
          </a:xfrm>
          <a:prstGeom prst="ellipse">
            <a:avLst/>
          </a:prstGeom>
          <a:gradFill>
            <a:gsLst>
              <a:gs pos="0">
                <a:srgbClr val="FBFBFB"/>
              </a:gs>
              <a:gs pos="100000">
                <a:srgbClr val="BEBEBE"/>
              </a:gs>
            </a:gsLst>
            <a:lin ang="5400000"/>
          </a:gradFill>
          <a:ln w="127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549" name="Shape 549"/>
          <p:cNvSpPr/>
          <p:nvPr/>
        </p:nvSpPr>
        <p:spPr>
          <a:xfrm>
            <a:off x="9324520" y="5354711"/>
            <a:ext cx="156648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rgbClr val="53585F"/>
                </a:solidFill>
              </a:defRPr>
            </a:lvl1pPr>
          </a:lstStyle>
          <a:p>
            <a:pPr/>
            <a:r>
              <a:t>Undesirable</a:t>
            </a:r>
          </a:p>
        </p:txBody>
      </p:sp>
      <p:sp>
        <p:nvSpPr>
          <p:cNvPr id="550" name="Shape 550"/>
          <p:cNvSpPr/>
          <p:nvPr/>
        </p:nvSpPr>
        <p:spPr>
          <a:xfrm>
            <a:off x="9090592" y="4217230"/>
            <a:ext cx="2034338"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53585F"/>
                </a:solidFill>
              </a:defRPr>
            </a:lvl1pPr>
          </a:lstStyle>
          <a:p>
            <a:pPr/>
            <a:r>
              <a:t>Socially-related</a:t>
            </a:r>
          </a:p>
        </p:txBody>
      </p:sp>
      <p:sp>
        <p:nvSpPr>
          <p:cNvPr id="551" name="Shape 551"/>
          <p:cNvSpPr/>
          <p:nvPr/>
        </p:nvSpPr>
        <p:spPr>
          <a:xfrm>
            <a:off x="9528730" y="2813049"/>
            <a:ext cx="11580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rgbClr val="53585F"/>
                </a:solidFill>
              </a:defRPr>
            </a:lvl1pPr>
          </a:lstStyle>
          <a:p>
            <a:pPr/>
            <a:r>
              <a:t>forked</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3" name="Shape 553"/>
          <p:cNvSpPr/>
          <p:nvPr>
            <p:ph type="title"/>
          </p:nvPr>
        </p:nvSpPr>
        <p:spPr>
          <a:prstGeom prst="rect">
            <a:avLst/>
          </a:prstGeom>
        </p:spPr>
        <p:txBody>
          <a:bodyPr/>
          <a:lstStyle/>
          <a:p>
            <a:pPr defTabSz="490727">
              <a:defRPr sz="6719"/>
            </a:pPr>
            <a:r>
              <a:t>Economics that Drive </a:t>
            </a:r>
          </a:p>
          <a:p>
            <a:pPr defTabSz="490727">
              <a:defRPr sz="6719"/>
            </a:pPr>
            <a:r>
              <a:t>Open Source</a:t>
            </a:r>
          </a:p>
        </p:txBody>
      </p:sp>
      <p:sp>
        <p:nvSpPr>
          <p:cNvPr id="554" name="Shape 554"/>
          <p:cNvSpPr/>
          <p:nvPr>
            <p:ph type="body" idx="1"/>
          </p:nvPr>
        </p:nvSpPr>
        <p:spPr>
          <a:xfrm>
            <a:off x="952500" y="2603500"/>
            <a:ext cx="11395472" cy="6286500"/>
          </a:xfrm>
          <a:prstGeom prst="rect">
            <a:avLst/>
          </a:prstGeom>
        </p:spPr>
        <p:txBody>
          <a:bodyPr/>
          <a:lstStyle/>
          <a:p>
            <a:pPr marL="599722" indent="-345722" defTabSz="457200">
              <a:spcBef>
                <a:spcPts val="0"/>
              </a:spcBef>
              <a:defRPr>
                <a:solidFill>
                  <a:schemeClr val="accent1">
                    <a:hueOff val="273562"/>
                    <a:satOff val="2937"/>
                    <a:lumOff val="-22233"/>
                  </a:schemeClr>
                </a:solidFill>
              </a:defRPr>
            </a:pPr>
            <a:r>
              <a:t>A company often needs a particular piece of software to be maintained and developed, and yet does not need a monopoly on that software.</a:t>
            </a:r>
          </a:p>
          <a:p>
            <a:pPr lvl="2" marL="1488722" indent="-345722" defTabSz="457200">
              <a:spcBef>
                <a:spcPts val="0"/>
              </a:spcBef>
              <a:defRPr sz="1900">
                <a:solidFill>
                  <a:schemeClr val="accent1">
                    <a:hueOff val="273562"/>
                    <a:satOff val="2937"/>
                    <a:lumOff val="-22233"/>
                  </a:schemeClr>
                </a:solidFill>
              </a:defRPr>
            </a:pPr>
            <a:r>
              <a:t>Example: everyone needs a web server software, but no one needs to own. Why not share the burden of maintenance?</a:t>
            </a:r>
          </a:p>
          <a:p>
            <a:pPr marL="701040" indent="-447040" defTabSz="457200">
              <a:spcBef>
                <a:spcPts val="0"/>
              </a:spcBef>
              <a:buSzTx/>
              <a:buNone/>
              <a:defRPr>
                <a:solidFill>
                  <a:schemeClr val="accent1">
                    <a:hueOff val="273562"/>
                    <a:satOff val="2937"/>
                    <a:lumOff val="-22233"/>
                  </a:schemeClr>
                </a:solidFill>
              </a:defRPr>
            </a:pPr>
          </a:p>
        </p:txBody>
      </p:sp>
      <p:sp>
        <p:nvSpPr>
          <p:cNvPr id="555" name="Shape 555"/>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7" name="Shape 557"/>
          <p:cNvSpPr/>
          <p:nvPr>
            <p:ph type="title"/>
          </p:nvPr>
        </p:nvSpPr>
        <p:spPr>
          <a:prstGeom prst="rect">
            <a:avLst/>
          </a:prstGeom>
        </p:spPr>
        <p:txBody>
          <a:bodyPr/>
          <a:lstStyle/>
          <a:p>
            <a:pPr/>
            <a:r>
              <a:t>Business Models</a:t>
            </a:r>
          </a:p>
        </p:txBody>
      </p:sp>
      <p:sp>
        <p:nvSpPr>
          <p:cNvPr id="558" name="Shape 558"/>
          <p:cNvSpPr/>
          <p:nvPr>
            <p:ph type="body" sz="half" idx="1"/>
          </p:nvPr>
        </p:nvSpPr>
        <p:spPr>
          <a:xfrm>
            <a:off x="804663" y="2871812"/>
            <a:ext cx="11395473" cy="4009976"/>
          </a:xfrm>
          <a:prstGeom prst="rect">
            <a:avLst/>
          </a:prstGeom>
        </p:spPr>
        <p:txBody>
          <a:bodyPr numCol="2" spcCol="569773"/>
          <a:lstStyle/>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Support-ware</a:t>
            </a:r>
          </a:p>
          <a:p>
            <a:pPr marL="554919" indent="-135819"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support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Product-ware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the device it runs on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Cloud-ware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but only runs on cloud. Pay us for use/resources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Project-ware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Base software is free, pay us to customize it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Hybrid-ware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Proprietary add-ons or premium features </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Dual License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Commercial us vs. non-profit &amp; education uses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Consortium-ware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Everyone commits resources for common good. Services (per use)</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Ad-Ware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All hail Google the great and powerful</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Donation-ware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Click to contribute</a:t>
            </a:r>
          </a:p>
        </p:txBody>
      </p:sp>
      <p:sp>
        <p:nvSpPr>
          <p:cNvPr id="559" name="Shape 559"/>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1" name="Shape 561"/>
          <p:cNvSpPr/>
          <p:nvPr>
            <p:ph type="title"/>
          </p:nvPr>
        </p:nvSpPr>
        <p:spPr>
          <a:prstGeom prst="rect">
            <a:avLst/>
          </a:prstGeom>
        </p:spPr>
        <p:txBody>
          <a:bodyPr/>
          <a:lstStyle/>
          <a:p>
            <a:pPr defTabSz="490727">
              <a:defRPr sz="6719"/>
            </a:pPr>
            <a:r>
              <a:t>Why</a:t>
            </a:r>
            <a:r>
              <a:rPr sz="1512"/>
              <a:t>[some] </a:t>
            </a:r>
            <a:r>
              <a:t>Corporations Support </a:t>
            </a:r>
            <a:br/>
            <a:r>
              <a:t>Open Source?</a:t>
            </a:r>
          </a:p>
        </p:txBody>
      </p:sp>
      <p:sp>
        <p:nvSpPr>
          <p:cNvPr id="562" name="Shape 562"/>
          <p:cNvSpPr/>
          <p:nvPr>
            <p:ph type="body" idx="1"/>
          </p:nvPr>
        </p:nvSpPr>
        <p:spPr>
          <a:xfrm>
            <a:off x="804663" y="2630512"/>
            <a:ext cx="11395473" cy="6666310"/>
          </a:xfrm>
          <a:prstGeom prst="rect">
            <a:avLst/>
          </a:prstGeom>
        </p:spPr>
        <p:txBody>
          <a:bodyPr numCol="2" spcCol="569773"/>
          <a:lstStyle/>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Sharing the burden</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Ensuring maintenance of infrastructure</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when a company sells services which depend on FOSS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Establishing a standard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releasing an open source implementation of that standard</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Creating an ecosystem</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in which they are more likely to flourish</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Supporting hardware sales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having high-quality free software to run on hardware is important to customers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Undermining a competitor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Eating away at a competitor's market share</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Marketing</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Proprietary relicensing</a:t>
            </a:r>
          </a:p>
        </p:txBody>
      </p:sp>
      <p:sp>
        <p:nvSpPr>
          <p:cNvPr id="563" name="Shape 563"/>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5" name="Shape 565"/>
          <p:cNvSpPr/>
          <p:nvPr>
            <p:ph type="title"/>
          </p:nvPr>
        </p:nvSpPr>
        <p:spPr>
          <a:prstGeom prst="rect">
            <a:avLst/>
          </a:prstGeom>
        </p:spPr>
        <p:txBody>
          <a:bodyPr/>
          <a:lstStyle>
            <a:lvl1pPr marL="701040" indent="-447040" algn="l" defTabSz="457200">
              <a:defRPr>
                <a:solidFill>
                  <a:schemeClr val="accent1">
                    <a:hueOff val="273562"/>
                    <a:satOff val="2937"/>
                    <a:lumOff val="-22233"/>
                  </a:schemeClr>
                </a:solidFill>
              </a:defRPr>
            </a:lvl1pPr>
          </a:lstStyle>
          <a:p>
            <a:pPr/>
            <a:r>
              <a:t>Governance Structures</a:t>
            </a:r>
          </a:p>
        </p:txBody>
      </p:sp>
      <p:sp>
        <p:nvSpPr>
          <p:cNvPr id="566" name="Shape 566"/>
          <p:cNvSpPr/>
          <p:nvPr>
            <p:ph type="body" idx="1"/>
          </p:nvPr>
        </p:nvSpPr>
        <p:spPr>
          <a:xfrm>
            <a:off x="901700" y="2597150"/>
            <a:ext cx="11395472" cy="6286500"/>
          </a:xfrm>
          <a:prstGeom prst="rect">
            <a:avLst/>
          </a:prstGeom>
        </p:spPr>
        <p:txBody>
          <a:bodyPr/>
          <a:lstStyle/>
          <a:p>
            <a:pPr marL="599722" indent="-345722" defTabSz="457200">
              <a:spcBef>
                <a:spcPts val="0"/>
              </a:spcBef>
              <a:defRPr sz="4000"/>
            </a:pPr>
            <a:r>
              <a:t>Benevolent Dictators</a:t>
            </a:r>
          </a:p>
          <a:p>
            <a:pPr marL="843844" indent="-246944" defTabSz="457200">
              <a:spcBef>
                <a:spcPts val="0"/>
              </a:spcBef>
              <a:defRPr sz="1400"/>
            </a:pPr>
            <a:r>
              <a:rPr sz="2000"/>
              <a:t>Final decision-making authority rests with one person, who, by virtue of personality and experience, is expected to use it wisely.</a:t>
            </a:r>
            <a:r>
              <a:rPr sz="1800"/>
              <a:t> </a:t>
            </a:r>
            <a:r>
              <a:rPr sz="1600"/>
              <a:t>Reluctance to make decisions by fiat is a trait shared by almost all successful benevolent dictators; and one of the reasons they manage to keep the role.</a:t>
            </a:r>
            <a:endParaRPr sz="1600"/>
          </a:p>
          <a:p>
            <a:pPr marL="769761" indent="-172861" defTabSz="457200">
              <a:spcBef>
                <a:spcPts val="0"/>
              </a:spcBef>
              <a:defRPr sz="1400"/>
            </a:pPr>
            <a:endParaRPr sz="1600"/>
          </a:p>
          <a:p>
            <a:pPr marL="599722" indent="-345722" defTabSz="457200">
              <a:spcBef>
                <a:spcPts val="0"/>
              </a:spcBef>
              <a:defRPr sz="4000"/>
            </a:pPr>
            <a:r>
              <a:t>Consensus-based Democracy</a:t>
            </a:r>
          </a:p>
          <a:p>
            <a:pPr marL="819150" indent="-222250" defTabSz="457200">
              <a:spcBef>
                <a:spcPts val="0"/>
              </a:spcBef>
              <a:defRPr sz="2000"/>
            </a:pPr>
            <a:r>
              <a:t>As projects get older, they move away from benevolent dictatorship, toward group-based governance. </a:t>
            </a:r>
          </a:p>
          <a:p>
            <a:pPr marL="843844" indent="-246944" defTabSz="457200">
              <a:spcBef>
                <a:spcPts val="0"/>
              </a:spcBef>
              <a:defRPr sz="1400"/>
            </a:pPr>
            <a:r>
              <a:rPr sz="2000"/>
              <a:t>Consensus simply means an agreement that everyone is willing to live with. </a:t>
            </a:r>
            <a:r>
              <a:rPr sz="1600"/>
              <a:t>A group has reached consensus on a given question when someone proposes that consensus has been reached and no one contradicts the assertion.</a:t>
            </a:r>
          </a:p>
        </p:txBody>
      </p:sp>
      <p:sp>
        <p:nvSpPr>
          <p:cNvPr id="567" name="Shape 567"/>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9" name="Shape 569"/>
          <p:cNvSpPr/>
          <p:nvPr>
            <p:ph type="title"/>
          </p:nvPr>
        </p:nvSpPr>
        <p:spPr>
          <a:prstGeom prst="rect">
            <a:avLst/>
          </a:prstGeom>
        </p:spPr>
        <p:txBody>
          <a:bodyPr/>
          <a:lstStyle/>
          <a:p>
            <a:pPr/>
            <a:r>
              <a:t>Forkability</a:t>
            </a:r>
          </a:p>
        </p:txBody>
      </p:sp>
      <p:sp>
        <p:nvSpPr>
          <p:cNvPr id="570" name="Shape 570"/>
          <p:cNvSpPr/>
          <p:nvPr>
            <p:ph type="body" sz="half" idx="1"/>
          </p:nvPr>
        </p:nvSpPr>
        <p:spPr>
          <a:xfrm>
            <a:off x="901700" y="2597150"/>
            <a:ext cx="11395472" cy="3655666"/>
          </a:xfrm>
          <a:prstGeom prst="rect">
            <a:avLst/>
          </a:prstGeom>
        </p:spPr>
        <p:txBody>
          <a:bodyPr/>
          <a:lstStyle/>
          <a:p>
            <a:pPr marL="254000" indent="0" defTabSz="457200">
              <a:spcBef>
                <a:spcPts val="0"/>
              </a:spcBef>
              <a:buSzTx/>
              <a:buNone/>
              <a:defRPr sz="1800"/>
            </a:pPr>
            <a:r>
              <a:rPr sz="3000"/>
              <a:t>Forks, or rather the potential for forks, are the reason there are no true dictators in free software projects.</a:t>
            </a:r>
            <a:r>
              <a:rPr sz="2800"/>
              <a:t> </a:t>
            </a:r>
            <a:r>
              <a:rPr sz="1900"/>
              <a:t>(Imagine a king whose subjects could copy his entire kingdom at any time and move to the copy to rule as they see fit.)</a:t>
            </a:r>
          </a:p>
        </p:txBody>
      </p:sp>
      <p:sp>
        <p:nvSpPr>
          <p:cNvPr id="571" name="Shape 571"/>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p>
            <a:pPr/>
            <a:r>
              <a:t>What is forking?</a:t>
            </a:r>
          </a:p>
        </p:txBody>
      </p:sp>
      <p:sp>
        <p:nvSpPr>
          <p:cNvPr id="146" name="Shape 146"/>
          <p:cNvSpPr/>
          <p:nvPr>
            <p:ph type="body" idx="1"/>
          </p:nvPr>
        </p:nvSpPr>
        <p:spPr>
          <a:xfrm>
            <a:off x="952500" y="2603500"/>
            <a:ext cx="11395472" cy="6286500"/>
          </a:xfrm>
          <a:prstGeom prst="rect">
            <a:avLst/>
          </a:prstGeom>
        </p:spPr>
        <p:txBody>
          <a:bodyPr/>
          <a:lstStyle/>
          <a:p>
            <a:pPr lvl="1"/>
            <a:r>
              <a:t>“When a part of a development community (or a third party not related to the project) starts a completely independent line of development based on the source code basis of the project.” </a:t>
            </a:r>
            <a:r>
              <a:rPr sz="1800"/>
              <a:t>(think "fork in the road".)</a:t>
            </a:r>
          </a:p>
          <a:p>
            <a:pPr lvl="2"/>
            <a:r>
              <a:t>It can be </a:t>
            </a:r>
            <a:r>
              <a:rPr>
                <a:solidFill>
                  <a:schemeClr val="accent4">
                    <a:satOff val="1488"/>
                    <a:lumOff val="-7242"/>
                  </a:schemeClr>
                </a:solidFill>
              </a:rPr>
              <a:t>undesirable</a:t>
            </a:r>
            <a:r>
              <a:t>: </a:t>
            </a:r>
          </a:p>
          <a:p>
            <a:pPr lvl="3"/>
            <a:r>
              <a:t>Dilution of workforce</a:t>
            </a:r>
          </a:p>
          <a:p>
            <a:pPr lvl="3"/>
            <a:r>
              <a:t>Flaming &amp; unhealthy dynamics</a:t>
            </a:r>
          </a:p>
          <a:p>
            <a:pPr lvl="3"/>
            <a:r>
              <a:t>Redundant work</a:t>
            </a:r>
          </a:p>
        </p:txBody>
      </p:sp>
      <p:sp>
        <p:nvSpPr>
          <p:cNvPr id="147" name="Shape 147"/>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 name="Shape 148"/>
          <p:cNvSpPr/>
          <p:nvPr/>
        </p:nvSpPr>
        <p:spPr>
          <a:xfrm>
            <a:off x="7466379" y="5242768"/>
            <a:ext cx="937069"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0"/>
            </a:lvl1pPr>
          </a:lstStyle>
          <a:p>
            <a:pPr/>
            <a:r>
              <a:t>}</a:t>
            </a:r>
          </a:p>
        </p:txBody>
      </p:sp>
      <p:sp>
        <p:nvSpPr>
          <p:cNvPr id="149" name="Shape 149"/>
          <p:cNvSpPr/>
          <p:nvPr/>
        </p:nvSpPr>
        <p:spPr>
          <a:xfrm>
            <a:off x="8331504" y="6851649"/>
            <a:ext cx="19043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people suffer</a:t>
            </a:r>
          </a:p>
        </p:txBody>
      </p:sp>
      <p:sp>
        <p:nvSpPr>
          <p:cNvPr id="150" name="Shape 150"/>
          <p:cNvSpPr/>
          <p:nvPr/>
        </p:nvSpPr>
        <p:spPr>
          <a:xfrm>
            <a:off x="345653" y="8731634"/>
            <a:ext cx="12313494" cy="7866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01040" indent="-447040" algn="l" defTabSz="457200">
              <a:defRPr sz="2000">
                <a:solidFill>
                  <a:srgbClr val="646464"/>
                </a:solidFill>
                <a:latin typeface="Cantarell Regular"/>
                <a:ea typeface="Cantarell Regular"/>
                <a:cs typeface="Cantarell Regular"/>
                <a:sym typeface="Cantarell Regular"/>
              </a:defRPr>
            </a:lvl1pPr>
          </a:lstStyle>
          <a:p>
            <a:pPr/>
            <a:r>
              <a:t>The more serious the threat of a fork becomes, the more willing people are to compromise to avoid it.</a:t>
            </a:r>
          </a:p>
        </p:txBody>
      </p:sp>
      <p:pic>
        <p:nvPicPr>
          <p:cNvPr id="151" name="Qyyh5.gif"/>
          <p:cNvPicPr>
            <a:picLocks noChangeAspect="1"/>
          </p:cNvPicPr>
          <p:nvPr/>
        </p:nvPicPr>
        <p:blipFill>
          <a:blip r:embed="rId3">
            <a:extLst/>
          </a:blip>
          <a:srcRect l="0" t="0" r="0" b="0"/>
          <a:stretch>
            <a:fillRect/>
          </a:stretch>
        </p:blipFill>
        <p:spPr>
          <a:xfrm>
            <a:off x="11586548" y="2162623"/>
            <a:ext cx="1051604" cy="101129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p>
            <a:pPr/>
            <a:r>
              <a:t>Forking Categories</a:t>
            </a:r>
          </a:p>
        </p:txBody>
      </p:sp>
      <p:sp>
        <p:nvSpPr>
          <p:cNvPr id="154" name="Shape 154"/>
          <p:cNvSpPr/>
          <p:nvPr>
            <p:ph type="body" idx="1"/>
          </p:nvPr>
        </p:nvSpPr>
        <p:spPr>
          <a:xfrm>
            <a:off x="965200" y="2387600"/>
            <a:ext cx="10094417" cy="6286500"/>
          </a:xfrm>
          <a:prstGeom prst="rect">
            <a:avLst/>
          </a:prstGeom>
        </p:spPr>
        <p:txBody>
          <a:bodyPr/>
          <a:lstStyle/>
          <a:p>
            <a:pPr marL="0" indent="0" defTabSz="467359">
              <a:spcBef>
                <a:spcPts val="2500"/>
              </a:spcBef>
              <a:buSzTx/>
              <a:buNone/>
              <a:defRPr sz="2240"/>
            </a:pPr>
            <a:r>
              <a:t>Communities dissolve or evolve for a variety of different reasons:</a:t>
            </a:r>
          </a:p>
          <a:p>
            <a:pPr lvl="1" marL="632177" indent="-276577" defTabSz="467359">
              <a:spcBef>
                <a:spcPts val="2500"/>
              </a:spcBef>
              <a:defRPr b="1">
                <a:solidFill>
                  <a:schemeClr val="accent5">
                    <a:hueOff val="-176146"/>
                    <a:satOff val="3665"/>
                    <a:lumOff val="-13986"/>
                  </a:schemeClr>
                </a:solidFill>
                <a:latin typeface="Helvetica"/>
                <a:ea typeface="Helvetica"/>
                <a:cs typeface="Helvetica"/>
                <a:sym typeface="Helvetica"/>
              </a:defRPr>
            </a:pPr>
            <a:r>
              <a:t>Conflict-driven</a:t>
            </a:r>
          </a:p>
          <a:p>
            <a:pPr lvl="2" marL="987777" indent="-276577" defTabSz="467359">
              <a:spcBef>
                <a:spcPts val="2500"/>
              </a:spcBef>
              <a:defRPr sz="1920"/>
            </a:pPr>
            <a:r>
              <a:t>Destructive</a:t>
            </a:r>
          </a:p>
          <a:p>
            <a:pPr lvl="2" marL="987777" indent="-276577" defTabSz="467359">
              <a:spcBef>
                <a:spcPts val="2500"/>
              </a:spcBef>
              <a:defRPr sz="1920"/>
            </a:pPr>
            <a:r>
              <a:t>Lead to resentment</a:t>
            </a:r>
          </a:p>
          <a:p>
            <a:pPr lvl="2" marL="987777" indent="-276577" defTabSz="467359">
              <a:spcBef>
                <a:spcPts val="2500"/>
              </a:spcBef>
              <a:defRPr sz="1920"/>
            </a:pPr>
            <a:r>
              <a:t>The forks are direct competitors, “you’re either with us, or against us”</a:t>
            </a:r>
          </a:p>
          <a:p>
            <a:pPr lvl="1" marL="632177" indent="-276577" defTabSz="467359">
              <a:spcBef>
                <a:spcPts val="2500"/>
              </a:spcBef>
              <a:defRPr b="1">
                <a:solidFill>
                  <a:schemeClr val="accent6">
                    <a:lumOff val="-8741"/>
                  </a:schemeClr>
                </a:solidFill>
                <a:latin typeface="Helvetica"/>
                <a:ea typeface="Helvetica"/>
                <a:cs typeface="Helvetica"/>
                <a:sym typeface="Helvetica"/>
              </a:defRPr>
            </a:pPr>
            <a:r>
              <a:t>Non-conflict-driven</a:t>
            </a:r>
          </a:p>
          <a:p>
            <a:pPr lvl="2" marL="987777" indent="-276577" defTabSz="467359">
              <a:spcBef>
                <a:spcPts val="2500"/>
              </a:spcBef>
              <a:defRPr sz="1920"/>
            </a:pPr>
            <a:r>
              <a:t>Developers interested in exploring different functionalities, or different ways of doing things</a:t>
            </a:r>
          </a:p>
          <a:p>
            <a:pPr lvl="2" marL="987777" indent="-276577" defTabSz="467359">
              <a:spcBef>
                <a:spcPts val="2500"/>
              </a:spcBef>
              <a:defRPr sz="1920"/>
            </a:pPr>
            <a:r>
              <a:t>Not necessarily creating an all-or-nothing type of thing; </a:t>
            </a:r>
          </a:p>
          <a:p>
            <a:pPr lvl="2" marL="987777" indent="-276577" defTabSz="467359">
              <a:spcBef>
                <a:spcPts val="2500"/>
              </a:spcBef>
              <a:defRPr sz="1920"/>
            </a:pPr>
            <a:r>
              <a:t>Developers participate in multiple communities, as long as it’s a constructive work</a:t>
            </a:r>
          </a:p>
        </p:txBody>
      </p:sp>
      <p:sp>
        <p:nvSpPr>
          <p:cNvPr id="155" name="Shape 155"/>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8" name="Group 158"/>
          <p:cNvGrpSpPr/>
          <p:nvPr/>
        </p:nvGrpSpPr>
        <p:grpSpPr>
          <a:xfrm>
            <a:off x="10873705" y="6067088"/>
            <a:ext cx="1690827" cy="2410369"/>
            <a:chOff x="0" y="0"/>
            <a:chExt cx="1690826" cy="2410368"/>
          </a:xfrm>
        </p:grpSpPr>
        <p:pic>
          <p:nvPicPr>
            <p:cNvPr id="157"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156"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161" name="Group 161"/>
          <p:cNvGrpSpPr/>
          <p:nvPr/>
        </p:nvGrpSpPr>
        <p:grpSpPr>
          <a:xfrm>
            <a:off x="10822334" y="3031891"/>
            <a:ext cx="1793568" cy="2334604"/>
            <a:chOff x="0" y="0"/>
            <a:chExt cx="1793566" cy="2334602"/>
          </a:xfrm>
        </p:grpSpPr>
        <p:pic>
          <p:nvPicPr>
            <p:cNvPr id="160"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159" name=""/>
            <p:cNvPicPr>
              <a:picLocks noChangeAspect="0"/>
            </p:cNvPicPr>
            <p:nvPr/>
          </p:nvPicPr>
          <p:blipFill>
            <a:blip r:embed="rId5">
              <a:extLst/>
            </a:blip>
            <a:stretch>
              <a:fillRect/>
            </a:stretch>
          </p:blipFill>
          <p:spPr>
            <a:xfrm>
              <a:off x="0" y="-1"/>
              <a:ext cx="1793567" cy="2334604"/>
            </a:xfrm>
            <a:prstGeom prst="rect">
              <a:avLst/>
            </a:prstGeom>
            <a:effectLst/>
          </p:spPr>
        </p:pic>
      </p:gr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a:r>
              <a:t>Why Projects Fork?</a:t>
            </a:r>
          </a:p>
        </p:txBody>
      </p:sp>
      <p:pic>
        <p:nvPicPr>
          <p:cNvPr id="164" name="Screen Shot 2016-02-05 at 12.36.58 PM.png"/>
          <p:cNvPicPr>
            <a:picLocks noChangeAspect="1"/>
          </p:cNvPicPr>
          <p:nvPr/>
        </p:nvPicPr>
        <p:blipFill>
          <a:blip r:embed="rId3">
            <a:extLst/>
          </a:blip>
          <a:stretch>
            <a:fillRect/>
          </a:stretch>
        </p:blipFill>
        <p:spPr>
          <a:xfrm>
            <a:off x="2732119" y="3384351"/>
            <a:ext cx="8831892" cy="3289513"/>
          </a:xfrm>
          <a:prstGeom prst="rect">
            <a:avLst/>
          </a:prstGeom>
          <a:ln w="12700">
            <a:miter lim="400000"/>
          </a:ln>
        </p:spPr>
      </p:pic>
      <p:sp>
        <p:nvSpPr>
          <p:cNvPr id="165" name="Shape 165"/>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Shape 166"/>
          <p:cNvSpPr/>
          <p:nvPr/>
        </p:nvSpPr>
        <p:spPr>
          <a:xfrm>
            <a:off x="1675178" y="3689349"/>
            <a:ext cx="634700" cy="153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400"/>
            </a:lvl1pPr>
          </a:lstStyle>
          <a:p>
            <a:pPr/>
            <a:r>
              <a:t>{</a:t>
            </a:r>
          </a:p>
        </p:txBody>
      </p:sp>
      <p:sp>
        <p:nvSpPr>
          <p:cNvPr id="167" name="Shape 167"/>
          <p:cNvSpPr/>
          <p:nvPr/>
        </p:nvSpPr>
        <p:spPr>
          <a:xfrm>
            <a:off x="78943" y="4349749"/>
            <a:ext cx="1772514"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Socially-related</a:t>
            </a:r>
          </a:p>
        </p:txBody>
      </p:sp>
      <p:sp>
        <p:nvSpPr>
          <p:cNvPr id="168" name="Shape 168"/>
          <p:cNvSpPr/>
          <p:nvPr/>
        </p:nvSpPr>
        <p:spPr>
          <a:xfrm>
            <a:off x="2273698" y="4089400"/>
            <a:ext cx="39579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H.F.</a:t>
            </a:r>
          </a:p>
        </p:txBody>
      </p:sp>
      <p:sp>
        <p:nvSpPr>
          <p:cNvPr id="169" name="Shape 169"/>
          <p:cNvSpPr/>
          <p:nvPr/>
        </p:nvSpPr>
        <p:spPr>
          <a:xfrm>
            <a:off x="2272301" y="4584700"/>
            <a:ext cx="39579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U.F.</a:t>
            </a:r>
          </a:p>
        </p:txBody>
      </p:sp>
      <p:sp>
        <p:nvSpPr>
          <p:cNvPr id="170" name="Shape 170"/>
          <p:cNvSpPr/>
          <p:nvPr/>
        </p:nvSpPr>
        <p:spPr>
          <a:xfrm>
            <a:off x="2538778" y="4235449"/>
            <a:ext cx="39579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400"/>
            </a:lvl1pPr>
          </a:lstStyle>
          <a:p>
            <a:pPr/>
            <a:r>
              <a:t>{</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pPr/>
            <a:r>
              <a:t>Whom are we helping?</a:t>
            </a:r>
          </a:p>
        </p:txBody>
      </p:sp>
      <p:sp>
        <p:nvSpPr>
          <p:cNvPr id="173" name="Shape 173"/>
          <p:cNvSpPr/>
          <p:nvPr>
            <p:ph type="body" idx="1"/>
          </p:nvPr>
        </p:nvSpPr>
        <p:spPr>
          <a:xfrm>
            <a:off x="965200" y="2387600"/>
            <a:ext cx="10094417" cy="6286500"/>
          </a:xfrm>
          <a:prstGeom prst="rect">
            <a:avLst/>
          </a:prstGeom>
        </p:spPr>
        <p:txBody>
          <a:bodyPr/>
          <a:lstStyle/>
          <a:p>
            <a:pPr marL="0" indent="0">
              <a:buSzTx/>
              <a:buNone/>
            </a:pPr>
            <a:r>
              <a:t>Why this is an important question to look at?</a:t>
            </a:r>
          </a:p>
          <a:p>
            <a:pPr/>
            <a:r>
              <a:t>Many depend on Open Source</a:t>
            </a:r>
          </a:p>
          <a:p>
            <a:pPr lvl="1"/>
            <a:r>
              <a:t>Developer, sponsors, companies, stake-holders can make better-informed decision with the insights of our research</a:t>
            </a:r>
          </a:p>
          <a:p>
            <a:pPr/>
            <a:r>
              <a:t>It is important to be affiliated or using a healthy live project, vs. a project that’s in the process of self-destructing</a:t>
            </a:r>
          </a:p>
        </p:txBody>
      </p:sp>
      <p:sp>
        <p:nvSpPr>
          <p:cNvPr id="174" name="Shape 17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